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68"/>
  </p:notesMasterIdLst>
  <p:handoutMasterIdLst>
    <p:handoutMasterId r:id="rId69"/>
  </p:handoutMasterIdLst>
  <p:sldIdLst>
    <p:sldId id="368" r:id="rId5"/>
    <p:sldId id="523" r:id="rId6"/>
    <p:sldId id="474" r:id="rId7"/>
    <p:sldId id="475" r:id="rId8"/>
    <p:sldId id="449" r:id="rId9"/>
    <p:sldId id="450" r:id="rId10"/>
    <p:sldId id="451" r:id="rId11"/>
    <p:sldId id="480" r:id="rId12"/>
    <p:sldId id="481" r:id="rId13"/>
    <p:sldId id="454" r:id="rId14"/>
    <p:sldId id="455" r:id="rId15"/>
    <p:sldId id="476" r:id="rId16"/>
    <p:sldId id="469" r:id="rId17"/>
    <p:sldId id="471" r:id="rId18"/>
    <p:sldId id="477" r:id="rId19"/>
    <p:sldId id="470" r:id="rId20"/>
    <p:sldId id="457" r:id="rId21"/>
    <p:sldId id="458" r:id="rId22"/>
    <p:sldId id="478" r:id="rId23"/>
    <p:sldId id="459" r:id="rId24"/>
    <p:sldId id="460" r:id="rId25"/>
    <p:sldId id="539" r:id="rId26"/>
    <p:sldId id="461" r:id="rId27"/>
    <p:sldId id="464" r:id="rId28"/>
    <p:sldId id="465" r:id="rId29"/>
    <p:sldId id="472" r:id="rId30"/>
    <p:sldId id="473" r:id="rId31"/>
    <p:sldId id="482" r:id="rId32"/>
    <p:sldId id="511" r:id="rId33"/>
    <p:sldId id="527" r:id="rId34"/>
    <p:sldId id="517" r:id="rId35"/>
    <p:sldId id="483" r:id="rId36"/>
    <p:sldId id="484" r:id="rId37"/>
    <p:sldId id="492" r:id="rId38"/>
    <p:sldId id="493" r:id="rId39"/>
    <p:sldId id="494" r:id="rId40"/>
    <p:sldId id="495" r:id="rId41"/>
    <p:sldId id="526" r:id="rId42"/>
    <p:sldId id="496"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509" r:id="rId56"/>
    <p:sldId id="510" r:id="rId57"/>
    <p:sldId id="529" r:id="rId58"/>
    <p:sldId id="530" r:id="rId59"/>
    <p:sldId id="531" r:id="rId60"/>
    <p:sldId id="532" r:id="rId61"/>
    <p:sldId id="533" r:id="rId62"/>
    <p:sldId id="535" r:id="rId63"/>
    <p:sldId id="536" r:id="rId64"/>
    <p:sldId id="537" r:id="rId65"/>
    <p:sldId id="538" r:id="rId66"/>
    <p:sldId id="534" r:id="rId6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96327" autoAdjust="0"/>
  </p:normalViewPr>
  <p:slideViewPr>
    <p:cSldViewPr>
      <p:cViewPr varScale="1">
        <p:scale>
          <a:sx n="128" d="100"/>
          <a:sy n="128" d="100"/>
        </p:scale>
        <p:origin x="1744" y="176"/>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extLst>
              <c:ext xmlns:c16="http://schemas.microsoft.com/office/drawing/2014/chart" uri="{C3380CC4-5D6E-409C-BE32-E72D297353CC}">
                <c16:uniqueId val="{00000001-B8BE-0C4F-9461-DD464A6BA5E0}"/>
              </c:ext>
            </c:extLst>
          </c:dPt>
          <c:dPt>
            <c:idx val="1"/>
            <c:bubble3D val="0"/>
            <c:spPr>
              <a:solidFill>
                <a:srgbClr val="00FFFF"/>
              </a:solidFill>
              <a:ln w="12765">
                <a:solidFill>
                  <a:schemeClr val="tx1"/>
                </a:solidFill>
                <a:prstDash val="solid"/>
              </a:ln>
            </c:spPr>
            <c:extLst>
              <c:ext xmlns:c16="http://schemas.microsoft.com/office/drawing/2014/chart" uri="{C3380CC4-5D6E-409C-BE32-E72D297353CC}">
                <c16:uniqueId val="{00000003-B8BE-0C4F-9461-DD464A6BA5E0}"/>
              </c:ext>
            </c:extLst>
          </c:dPt>
          <c:dPt>
            <c:idx val="2"/>
            <c:bubble3D val="0"/>
            <c:spPr>
              <a:solidFill>
                <a:srgbClr val="FFFF00"/>
              </a:solidFill>
              <a:ln w="12765">
                <a:solidFill>
                  <a:schemeClr val="tx1"/>
                </a:solidFill>
                <a:prstDash val="solid"/>
              </a:ln>
            </c:spPr>
            <c:extLst>
              <c:ext xmlns:c16="http://schemas.microsoft.com/office/drawing/2014/chart" uri="{C3380CC4-5D6E-409C-BE32-E72D297353CC}">
                <c16:uniqueId val="{00000005-B8BE-0C4F-9461-DD464A6BA5E0}"/>
              </c:ext>
            </c:extLst>
          </c:dPt>
          <c:dPt>
            <c:idx val="3"/>
            <c:bubble3D val="0"/>
            <c:extLst>
              <c:ext xmlns:c16="http://schemas.microsoft.com/office/drawing/2014/chart" uri="{C3380CC4-5D6E-409C-BE32-E72D297353CC}">
                <c16:uniqueId val="{00000006-B8BE-0C4F-9461-DD464A6BA5E0}"/>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IRREGOLARITA'</c:v>
                </c:pt>
                <c:pt idx="1">
                  <c:v>ERRORI AMM.VI</c:v>
                </c:pt>
                <c:pt idx="2">
                  <c:v>ALTRI CREDITI</c:v>
                </c:pt>
                <c:pt idx="3">
                  <c:v>SANZIONI PLURIENNALI</c:v>
                </c:pt>
              </c:strCache>
            </c:strRef>
          </c:cat>
          <c:val>
            <c:numRef>
              <c:f>Sheet1!$B$2:$E$2</c:f>
              <c:numCache>
                <c:formatCode>General</c:formatCode>
                <c:ptCount val="4"/>
                <c:pt idx="0">
                  <c:v>31.5</c:v>
                </c:pt>
                <c:pt idx="1">
                  <c:v>1</c:v>
                </c:pt>
                <c:pt idx="2">
                  <c:v>11</c:v>
                </c:pt>
                <c:pt idx="3">
                  <c:v>1.5</c:v>
                </c:pt>
              </c:numCache>
            </c:numRef>
          </c:val>
          <c:extLst>
            <c:ext xmlns:c16="http://schemas.microsoft.com/office/drawing/2014/chart" uri="{C3380CC4-5D6E-409C-BE32-E72D297353CC}">
              <c16:uniqueId val="{00000007-B8BE-0C4F-9461-DD464A6BA5E0}"/>
            </c:ext>
          </c:extLst>
        </c:ser>
        <c:dLbls>
          <c:showLegendKey val="0"/>
          <c:showVal val="0"/>
          <c:showCatName val="0"/>
          <c:showSerName val="0"/>
          <c:showPercent val="1"/>
          <c:showBubbleSize val="0"/>
          <c:showLeaderLines val="1"/>
        </c:dLbls>
        <c:firstSliceAng val="20"/>
      </c:pieChart>
      <c:spPr>
        <a:noFill/>
        <a:ln w="25530">
          <a:noFill/>
        </a:ln>
      </c:spPr>
    </c:plotArea>
    <c:legend>
      <c:legendPos val="r"/>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en-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Foglio1!$B$1:$B$3</c:f>
              <c:numCache>
                <c:formatCode>General</c:formatCode>
                <c:ptCount val="3"/>
                <c:pt idx="0">
                  <c:v>2015</c:v>
                </c:pt>
                <c:pt idx="1">
                  <c:v>2016</c:v>
                </c:pt>
                <c:pt idx="2">
                  <c:v>2017</c:v>
                </c:pt>
              </c:numCache>
            </c:numRef>
          </c:cat>
          <c:val>
            <c:numRef>
              <c:f>Foglio1!$A$1:$A$3</c:f>
              <c:numCache>
                <c:formatCode>#,000%</c:formatCode>
                <c:ptCount val="3"/>
                <c:pt idx="0">
                  <c:v>0.47920000000000001</c:v>
                </c:pt>
                <c:pt idx="1">
                  <c:v>0.47739999999999999</c:v>
                </c:pt>
                <c:pt idx="2">
                  <c:v>0.34129999999999999</c:v>
                </c:pt>
              </c:numCache>
            </c:numRef>
          </c:val>
          <c:extLst>
            <c:ext xmlns:c16="http://schemas.microsoft.com/office/drawing/2014/chart" uri="{C3380CC4-5D6E-409C-BE32-E72D297353CC}">
              <c16:uniqueId val="{00000000-0309-A743-91DE-E8717EA0E949}"/>
            </c:ext>
          </c:extLst>
        </c:ser>
        <c:dLbls>
          <c:showLegendKey val="0"/>
          <c:showVal val="0"/>
          <c:showCatName val="0"/>
          <c:showSerName val="0"/>
          <c:showPercent val="0"/>
          <c:showBubbleSize val="0"/>
        </c:dLbls>
        <c:gapWidth val="150"/>
        <c:axId val="200158592"/>
        <c:axId val="200279168"/>
      </c:barChart>
      <c:catAx>
        <c:axId val="200158592"/>
        <c:scaling>
          <c:orientation val="minMax"/>
        </c:scaling>
        <c:delete val="0"/>
        <c:axPos val="b"/>
        <c:numFmt formatCode="General" sourceLinked="1"/>
        <c:majorTickMark val="out"/>
        <c:minorTickMark val="none"/>
        <c:tickLblPos val="nextTo"/>
        <c:crossAx val="200279168"/>
        <c:crosses val="autoZero"/>
        <c:auto val="1"/>
        <c:lblAlgn val="ctr"/>
        <c:lblOffset val="100"/>
        <c:noMultiLvlLbl val="0"/>
      </c:catAx>
      <c:valAx>
        <c:axId val="200279168"/>
        <c:scaling>
          <c:orientation val="minMax"/>
        </c:scaling>
        <c:delete val="0"/>
        <c:axPos val="l"/>
        <c:majorGridlines/>
        <c:numFmt formatCode="#,000%" sourceLinked="1"/>
        <c:majorTickMark val="out"/>
        <c:minorTickMark val="none"/>
        <c:tickLblPos val="nextTo"/>
        <c:crossAx val="2001585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cat>
            <c:numRef>
              <c:f>Foglio1!$B$29:$B$31</c:f>
              <c:numCache>
                <c:formatCode>General</c:formatCode>
                <c:ptCount val="3"/>
                <c:pt idx="0">
                  <c:v>2015</c:v>
                </c:pt>
                <c:pt idx="1">
                  <c:v>2016</c:v>
                </c:pt>
                <c:pt idx="2">
                  <c:v>2017</c:v>
                </c:pt>
              </c:numCache>
            </c:numRef>
          </c:cat>
          <c:val>
            <c:numRef>
              <c:f>Foglio1!$A$29:$A$31</c:f>
              <c:numCache>
                <c:formatCode>#,000%</c:formatCode>
                <c:ptCount val="3"/>
                <c:pt idx="0">
                  <c:v>0.85</c:v>
                </c:pt>
                <c:pt idx="1">
                  <c:v>0.84489999999999998</c:v>
                </c:pt>
                <c:pt idx="2">
                  <c:v>0.71740000000000004</c:v>
                </c:pt>
              </c:numCache>
            </c:numRef>
          </c:val>
          <c:extLst>
            <c:ext xmlns:c16="http://schemas.microsoft.com/office/drawing/2014/chart" uri="{C3380CC4-5D6E-409C-BE32-E72D297353CC}">
              <c16:uniqueId val="{00000000-90B7-3143-8E21-40EC9DD555B1}"/>
            </c:ext>
          </c:extLst>
        </c:ser>
        <c:dLbls>
          <c:showLegendKey val="0"/>
          <c:showVal val="0"/>
          <c:showCatName val="0"/>
          <c:showSerName val="0"/>
          <c:showPercent val="0"/>
          <c:showBubbleSize val="0"/>
        </c:dLbls>
        <c:gapWidth val="150"/>
        <c:axId val="200308992"/>
        <c:axId val="200331264"/>
      </c:barChart>
      <c:catAx>
        <c:axId val="200308992"/>
        <c:scaling>
          <c:orientation val="minMax"/>
        </c:scaling>
        <c:delete val="0"/>
        <c:axPos val="b"/>
        <c:numFmt formatCode="General" sourceLinked="1"/>
        <c:majorTickMark val="out"/>
        <c:minorTickMark val="none"/>
        <c:tickLblPos val="nextTo"/>
        <c:crossAx val="200331264"/>
        <c:crosses val="autoZero"/>
        <c:auto val="1"/>
        <c:lblAlgn val="ctr"/>
        <c:lblOffset val="100"/>
        <c:noMultiLvlLbl val="0"/>
      </c:catAx>
      <c:valAx>
        <c:axId val="200331264"/>
        <c:scaling>
          <c:orientation val="minMax"/>
        </c:scaling>
        <c:delete val="0"/>
        <c:axPos val="l"/>
        <c:majorGridlines/>
        <c:numFmt formatCode="#,000%" sourceLinked="1"/>
        <c:majorTickMark val="out"/>
        <c:minorTickMark val="none"/>
        <c:tickLblPos val="nextTo"/>
        <c:crossAx val="2003089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cat>
            <c:numRef>
              <c:f>Foglio1!$B$36:$B$38</c:f>
              <c:numCache>
                <c:formatCode>General</c:formatCode>
                <c:ptCount val="3"/>
                <c:pt idx="0">
                  <c:v>2015</c:v>
                </c:pt>
                <c:pt idx="1">
                  <c:v>2016</c:v>
                </c:pt>
                <c:pt idx="2">
                  <c:v>2017</c:v>
                </c:pt>
              </c:numCache>
            </c:numRef>
          </c:cat>
          <c:val>
            <c:numRef>
              <c:f>Foglio1!$A$36:$A$38</c:f>
              <c:numCache>
                <c:formatCode>#,000%</c:formatCode>
                <c:ptCount val="3"/>
                <c:pt idx="0">
                  <c:v>0.47210000000000002</c:v>
                </c:pt>
                <c:pt idx="1">
                  <c:v>0.47039999999999998</c:v>
                </c:pt>
                <c:pt idx="2">
                  <c:v>0.46100000000000002</c:v>
                </c:pt>
              </c:numCache>
            </c:numRef>
          </c:val>
          <c:extLst>
            <c:ext xmlns:c16="http://schemas.microsoft.com/office/drawing/2014/chart" uri="{C3380CC4-5D6E-409C-BE32-E72D297353CC}">
              <c16:uniqueId val="{00000000-5DFF-A142-9241-020878B44EEC}"/>
            </c:ext>
          </c:extLst>
        </c:ser>
        <c:dLbls>
          <c:showLegendKey val="0"/>
          <c:showVal val="0"/>
          <c:showCatName val="0"/>
          <c:showSerName val="0"/>
          <c:showPercent val="0"/>
          <c:showBubbleSize val="0"/>
        </c:dLbls>
        <c:gapWidth val="150"/>
        <c:axId val="201688576"/>
        <c:axId val="201690112"/>
      </c:barChart>
      <c:catAx>
        <c:axId val="201688576"/>
        <c:scaling>
          <c:orientation val="minMax"/>
        </c:scaling>
        <c:delete val="0"/>
        <c:axPos val="b"/>
        <c:numFmt formatCode="General" sourceLinked="1"/>
        <c:majorTickMark val="out"/>
        <c:minorTickMark val="none"/>
        <c:tickLblPos val="nextTo"/>
        <c:crossAx val="201690112"/>
        <c:crosses val="autoZero"/>
        <c:auto val="1"/>
        <c:lblAlgn val="ctr"/>
        <c:lblOffset val="100"/>
        <c:noMultiLvlLbl val="0"/>
      </c:catAx>
      <c:valAx>
        <c:axId val="201690112"/>
        <c:scaling>
          <c:orientation val="minMax"/>
        </c:scaling>
        <c:delete val="0"/>
        <c:axPos val="l"/>
        <c:majorGridlines/>
        <c:numFmt formatCode="#,000%" sourceLinked="1"/>
        <c:majorTickMark val="out"/>
        <c:minorTickMark val="none"/>
        <c:tickLblPos val="nextTo"/>
        <c:crossAx val="2016885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invertIfNegative val="0"/>
          <c:cat>
            <c:numRef>
              <c:f>Foglio1!$B$45:$B$47</c:f>
              <c:numCache>
                <c:formatCode>General</c:formatCode>
                <c:ptCount val="3"/>
                <c:pt idx="0">
                  <c:v>2015</c:v>
                </c:pt>
                <c:pt idx="1">
                  <c:v>2016</c:v>
                </c:pt>
                <c:pt idx="2">
                  <c:v>2017</c:v>
                </c:pt>
              </c:numCache>
            </c:numRef>
          </c:cat>
          <c:val>
            <c:numRef>
              <c:f>Foglio1!$A$45:$A$47</c:f>
              <c:numCache>
                <c:formatCode>#,000%</c:formatCode>
                <c:ptCount val="3"/>
                <c:pt idx="0">
                  <c:v>1</c:v>
                </c:pt>
                <c:pt idx="1">
                  <c:v>1</c:v>
                </c:pt>
                <c:pt idx="2">
                  <c:v>0.81850000000000001</c:v>
                </c:pt>
              </c:numCache>
            </c:numRef>
          </c:val>
          <c:extLst>
            <c:ext xmlns:c16="http://schemas.microsoft.com/office/drawing/2014/chart" uri="{C3380CC4-5D6E-409C-BE32-E72D297353CC}">
              <c16:uniqueId val="{00000000-E8E9-484D-ADB2-E8612714213F}"/>
            </c:ext>
          </c:extLst>
        </c:ser>
        <c:dLbls>
          <c:showLegendKey val="0"/>
          <c:showVal val="0"/>
          <c:showCatName val="0"/>
          <c:showSerName val="0"/>
          <c:showPercent val="0"/>
          <c:showBubbleSize val="0"/>
        </c:dLbls>
        <c:gapWidth val="150"/>
        <c:axId val="201073408"/>
        <c:axId val="201074944"/>
      </c:barChart>
      <c:catAx>
        <c:axId val="201073408"/>
        <c:scaling>
          <c:orientation val="minMax"/>
        </c:scaling>
        <c:delete val="0"/>
        <c:axPos val="b"/>
        <c:numFmt formatCode="General" sourceLinked="1"/>
        <c:majorTickMark val="out"/>
        <c:minorTickMark val="none"/>
        <c:tickLblPos val="nextTo"/>
        <c:crossAx val="201074944"/>
        <c:crosses val="autoZero"/>
        <c:auto val="1"/>
        <c:lblAlgn val="ctr"/>
        <c:lblOffset val="100"/>
        <c:noMultiLvlLbl val="0"/>
      </c:catAx>
      <c:valAx>
        <c:axId val="201074944"/>
        <c:scaling>
          <c:orientation val="minMax"/>
        </c:scaling>
        <c:delete val="0"/>
        <c:axPos val="l"/>
        <c:majorGridlines/>
        <c:numFmt formatCode="#,000%" sourceLinked="1"/>
        <c:majorTickMark val="out"/>
        <c:minorTickMark val="none"/>
        <c:tickLblPos val="nextTo"/>
        <c:crossAx val="201073408"/>
        <c:crosses val="autoZero"/>
        <c:crossBetween val="between"/>
      </c:valAx>
    </c:plotArea>
    <c:plotVisOnly val="1"/>
    <c:dispBlanksAs val="gap"/>
    <c:showDLblsOverMax val="0"/>
  </c:chart>
  <c:externalData r:id="rId1">
    <c:autoUpdate val="0"/>
  </c:externalData>
</c:chartSpace>
</file>

<file path=ppt/diagrams/_rels/data9.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BCE4B-A9B1-478C-BD75-813B9B3E43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7E94A0B-1791-47FD-8D8B-AF018479E253}">
      <dgm:prSet/>
      <dgm:spPr/>
      <dgm:t>
        <a:bodyPr/>
        <a:lstStyle/>
        <a:p>
          <a:pPr algn="l" rtl="0"/>
          <a:r>
            <a:rPr lang="it-IT" dirty="0"/>
            <a:t>Dà avvio al Ciclo di </a:t>
          </a:r>
          <a:r>
            <a:rPr lang="it-IT" i="1" dirty="0"/>
            <a:t>gestione della performance, </a:t>
          </a:r>
          <a:r>
            <a:rPr lang="it-IT" dirty="0"/>
            <a:t>in coerenza con quanto disposto dall’art.4 del D.lgs. n. 150/2009.</a:t>
          </a:r>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a:t>E’ un documento </a:t>
          </a:r>
          <a:r>
            <a:rPr lang="it-IT" b="1" dirty="0"/>
            <a:t>programmatico</a:t>
          </a:r>
          <a:r>
            <a:rPr lang="it-IT" dirty="0"/>
            <a:t> nel quale sono indicati gli </a:t>
          </a:r>
          <a:r>
            <a:rPr lang="it-IT" b="1" dirty="0"/>
            <a:t>obiettivi</a:t>
          </a:r>
          <a:r>
            <a:rPr lang="it-IT" dirty="0"/>
            <a:t>, gli </a:t>
          </a:r>
          <a:r>
            <a:rPr lang="it-IT" b="1" dirty="0"/>
            <a:t>indicatori</a:t>
          </a:r>
          <a:r>
            <a:rPr lang="it-IT" dirty="0"/>
            <a:t> ed i </a:t>
          </a:r>
          <a:r>
            <a:rPr lang="it-IT" b="1" dirty="0"/>
            <a:t>target di riferimento</a:t>
          </a:r>
          <a:r>
            <a:rPr lang="it-IT" dirty="0"/>
            <a:t> dell’ARCEA, insieme agli elementi fondamentali sui quali si baserà poi la </a:t>
          </a:r>
          <a:r>
            <a:rPr lang="it-IT" b="1" dirty="0"/>
            <a:t>misurazione, la valutazione e la rendicontazione</a:t>
          </a:r>
          <a:r>
            <a:rPr lang="it-IT" dirty="0"/>
            <a:t> della </a:t>
          </a:r>
          <a:r>
            <a:rPr lang="it-IT" i="1" dirty="0"/>
            <a:t>performance</a:t>
          </a:r>
          <a:r>
            <a:rPr lang="it-IT" dirty="0"/>
            <a:t> </a:t>
          </a:r>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1EB1AC7C-1FD9-4E1B-AF87-9621379F88A5}" type="pres">
      <dgm:prSet presAssocID="{A23BCE4B-A9B1-478C-BD75-813B9B3E4394}" presName="vert0" presStyleCnt="0">
        <dgm:presLayoutVars>
          <dgm:dir/>
          <dgm:animOne val="branch"/>
          <dgm:animLvl val="lvl"/>
        </dgm:presLayoutVars>
      </dgm:prSet>
      <dgm:spPr/>
    </dgm:pt>
    <dgm:pt modelId="{F00205BC-4262-456A-9B72-F3DC2991048F}" type="pres">
      <dgm:prSet presAssocID="{57E94A0B-1791-47FD-8D8B-AF018479E253}" presName="thickLine" presStyleLbl="alignNode1" presStyleIdx="0" presStyleCnt="2"/>
      <dgm:spPr/>
    </dgm:pt>
    <dgm:pt modelId="{72B7A687-5EE9-40D9-BB20-7B81CA0A9819}" type="pres">
      <dgm:prSet presAssocID="{57E94A0B-1791-47FD-8D8B-AF018479E253}" presName="horz1" presStyleCnt="0"/>
      <dgm:spPr/>
    </dgm:pt>
    <dgm:pt modelId="{965FB29B-9911-4242-AB27-45CB235C8D5D}" type="pres">
      <dgm:prSet presAssocID="{57E94A0B-1791-47FD-8D8B-AF018479E253}" presName="tx1" presStyleLbl="revTx" presStyleIdx="0" presStyleCnt="2" custScaleY="48900"/>
      <dgm:spPr/>
    </dgm:pt>
    <dgm:pt modelId="{E1683022-9F06-4496-A089-223BBA7F30D1}" type="pres">
      <dgm:prSet presAssocID="{57E94A0B-1791-47FD-8D8B-AF018479E253}" presName="vert1" presStyleCnt="0"/>
      <dgm:spPr/>
    </dgm:pt>
    <dgm:pt modelId="{D2721EB3-57D3-490D-9C85-BE697E2C1A8E}" type="pres">
      <dgm:prSet presAssocID="{49D48A6C-7528-4DC6-A9D1-FA374FF5203A}" presName="thickLine" presStyleLbl="alignNode1" presStyleIdx="1" presStyleCnt="2"/>
      <dgm:spPr/>
    </dgm:pt>
    <dgm:pt modelId="{14E13373-00D8-4582-97FE-4F69008FEF1D}" type="pres">
      <dgm:prSet presAssocID="{49D48A6C-7528-4DC6-A9D1-FA374FF5203A}" presName="horz1" presStyleCnt="0"/>
      <dgm:spPr/>
    </dgm:pt>
    <dgm:pt modelId="{4FCA8391-7B43-46FE-B04C-A4C4124BE25D}" type="pres">
      <dgm:prSet presAssocID="{49D48A6C-7528-4DC6-A9D1-FA374FF5203A}" presName="tx1" presStyleLbl="revTx" presStyleIdx="1" presStyleCnt="2"/>
      <dgm:spPr/>
    </dgm:pt>
    <dgm:pt modelId="{4F1117D9-30FE-493E-983C-F69758A12008}" type="pres">
      <dgm:prSet presAssocID="{49D48A6C-7528-4DC6-A9D1-FA374FF5203A}" presName="vert1" presStyleCnt="0"/>
      <dgm:spPr/>
    </dgm:pt>
  </dgm:ptLst>
  <dgm:cxnLst>
    <dgm:cxn modelId="{AC99CE2D-50B5-7C49-9712-F9C46EA9E2A0}" type="presOf" srcId="{57E94A0B-1791-47FD-8D8B-AF018479E253}" destId="{965FB29B-9911-4242-AB27-45CB235C8D5D}" srcOrd="0" destOrd="0" presId="urn:microsoft.com/office/officeart/2008/layout/LinedList"/>
    <dgm:cxn modelId="{5CA19D49-AC4A-41A5-9CD3-6296187B0665}" srcId="{A23BCE4B-A9B1-478C-BD75-813B9B3E4394}" destId="{57E94A0B-1791-47FD-8D8B-AF018479E253}" srcOrd="0" destOrd="0" parTransId="{6DBFA30B-1452-4749-ADF3-6B5010562534}" sibTransId="{51E87CDD-4215-4570-B820-361DC24FE1DE}"/>
    <dgm:cxn modelId="{A290677D-71E9-E949-B5C4-1FF77A7CF979}" type="presOf" srcId="{49D48A6C-7528-4DC6-A9D1-FA374FF5203A}" destId="{4FCA8391-7B43-46FE-B04C-A4C4124BE25D}" srcOrd="0" destOrd="0" presId="urn:microsoft.com/office/officeart/2008/layout/LinedList"/>
    <dgm:cxn modelId="{55789F99-0721-42C0-98B5-18B29EC23087}" srcId="{A23BCE4B-A9B1-478C-BD75-813B9B3E4394}" destId="{49D48A6C-7528-4DC6-A9D1-FA374FF5203A}" srcOrd="1" destOrd="0" parTransId="{2C130AE3-3123-48D5-9A8A-B83F69A73F17}" sibTransId="{84A6DE98-5545-47C6-9DCF-7FD47CEB3705}"/>
    <dgm:cxn modelId="{8F88BCC1-79EF-C044-89F3-F7FE0926DAA8}" type="presOf" srcId="{A23BCE4B-A9B1-478C-BD75-813B9B3E4394}" destId="{1EB1AC7C-1FD9-4E1B-AF87-9621379F88A5}" srcOrd="0" destOrd="0" presId="urn:microsoft.com/office/officeart/2008/layout/LinedList"/>
    <dgm:cxn modelId="{4C3E623F-4C87-7949-BC18-6EF3DB04EA53}" type="presParOf" srcId="{1EB1AC7C-1FD9-4E1B-AF87-9621379F88A5}" destId="{F00205BC-4262-456A-9B72-F3DC2991048F}" srcOrd="0" destOrd="0" presId="urn:microsoft.com/office/officeart/2008/layout/LinedList"/>
    <dgm:cxn modelId="{E4368BCD-6A70-064A-948E-27493BE6E154}" type="presParOf" srcId="{1EB1AC7C-1FD9-4E1B-AF87-9621379F88A5}" destId="{72B7A687-5EE9-40D9-BB20-7B81CA0A9819}" srcOrd="1" destOrd="0" presId="urn:microsoft.com/office/officeart/2008/layout/LinedList"/>
    <dgm:cxn modelId="{3B806727-17A0-5347-9963-A6E794852193}" type="presParOf" srcId="{72B7A687-5EE9-40D9-BB20-7B81CA0A9819}" destId="{965FB29B-9911-4242-AB27-45CB235C8D5D}" srcOrd="0" destOrd="0" presId="urn:microsoft.com/office/officeart/2008/layout/LinedList"/>
    <dgm:cxn modelId="{D90024A9-9338-BC47-B680-EE34C747593A}" type="presParOf" srcId="{72B7A687-5EE9-40D9-BB20-7B81CA0A9819}" destId="{E1683022-9F06-4496-A089-223BBA7F30D1}" srcOrd="1" destOrd="0" presId="urn:microsoft.com/office/officeart/2008/layout/LinedList"/>
    <dgm:cxn modelId="{1AACFAE2-D3AC-9047-A7DB-B96D3EDC7892}" type="presParOf" srcId="{1EB1AC7C-1FD9-4E1B-AF87-9621379F88A5}" destId="{D2721EB3-57D3-490D-9C85-BE697E2C1A8E}" srcOrd="2" destOrd="0" presId="urn:microsoft.com/office/officeart/2008/layout/LinedList"/>
    <dgm:cxn modelId="{3BD05AEE-3383-9547-821F-CECFF75AB544}" type="presParOf" srcId="{1EB1AC7C-1FD9-4E1B-AF87-9621379F88A5}" destId="{14E13373-00D8-4582-97FE-4F69008FEF1D}" srcOrd="3" destOrd="0" presId="urn:microsoft.com/office/officeart/2008/layout/LinedList"/>
    <dgm:cxn modelId="{3508C844-F2A8-4842-8962-72FB99D464D0}" type="presParOf" srcId="{14E13373-00D8-4582-97FE-4F69008FEF1D}" destId="{4FCA8391-7B43-46FE-B04C-A4C4124BE25D}" srcOrd="0" destOrd="0" presId="urn:microsoft.com/office/officeart/2008/layout/LinedList"/>
    <dgm:cxn modelId="{A1D5F923-28C8-AA47-AEB0-43959B8E7530}" type="presParOf" srcId="{14E13373-00D8-4582-97FE-4F69008FEF1D}" destId="{4F1117D9-30FE-493E-983C-F69758A120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7DC5B84C-26A2-0E40-93D0-4D51B7339055}">
      <dgm:prSet/>
      <dgm:spPr/>
      <dgm:t>
        <a:bodyPr/>
        <a:lstStyle/>
        <a:p>
          <a:pPr rtl="0"/>
          <a:r>
            <a:rPr lang="it-IT" baseline="0" dirty="0"/>
            <a:t>Pagamenti 2019</a:t>
          </a:r>
          <a:endParaRPr lang="it-IT" dirty="0"/>
        </a:p>
      </dgm:t>
    </dgm:pt>
    <dgm:pt modelId="{45E62308-9F11-EA44-BB83-DA914B497227}" type="parTrans" cxnId="{287B380F-F036-044C-8144-AAA0FA4EF2C6}">
      <dgm:prSet/>
      <dgm:spPr/>
      <dgm:t>
        <a:bodyPr/>
        <a:lstStyle/>
        <a:p>
          <a:endParaRPr lang="it-IT"/>
        </a:p>
      </dgm:t>
    </dgm:pt>
    <dgm:pt modelId="{93EB06FC-5D9F-5240-B759-ECC7A42A0273}" type="sibTrans" cxnId="{287B380F-F036-044C-8144-AAA0FA4EF2C6}">
      <dgm:prSet/>
      <dgm:spPr/>
      <dgm:t>
        <a:bodyPr/>
        <a:lstStyle/>
        <a:p>
          <a:endParaRPr lang="it-IT"/>
        </a:p>
      </dgm:t>
    </dgm:pt>
    <dgm:pt modelId="{0A5C897C-A628-A240-8E64-4C47197B17A4}">
      <dgm:prSet/>
      <dgm:spPr/>
      <dgm:t>
        <a:bodyPr/>
        <a:lstStyle/>
        <a:p>
          <a:pPr rtl="0"/>
          <a:r>
            <a:rPr lang="it-IT" baseline="0" dirty="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0CC4289-4B04-A841-9805-0BB4ABFB91DB}">
      <dgm:prSet/>
      <dgm:spPr/>
      <dgm:t>
        <a:bodyPr/>
        <a:lstStyle/>
        <a:p>
          <a:pPr rtl="0"/>
          <a:r>
            <a:rPr lang="it-IT" dirty="0"/>
            <a:t>Il Sistema dei controlli</a:t>
          </a:r>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pt>
    <dgm:pt modelId="{C5C2A5D6-7E7E-B64E-8D7E-F0529294C15F}" type="pres">
      <dgm:prSet presAssocID="{7DC5B84C-26A2-0E40-93D0-4D51B7339055}" presName="parentText" presStyleLbl="node1" presStyleIdx="0" presStyleCnt="5">
        <dgm:presLayoutVars>
          <dgm:chMax val="0"/>
          <dgm:bulletEnabled val="1"/>
        </dgm:presLayoutVars>
      </dgm:prSet>
      <dgm:spPr/>
    </dgm:pt>
    <dgm:pt modelId="{7A8A4ED4-F126-3C49-992E-004A145B69F1}" type="pres">
      <dgm:prSet presAssocID="{93EB06FC-5D9F-5240-B759-ECC7A42A0273}" presName="spacer" presStyleCnt="0"/>
      <dgm:spPr/>
    </dgm:pt>
    <dgm:pt modelId="{AB6D7D56-92A8-5244-8B96-DE82997DDBB2}" type="pres">
      <dgm:prSet presAssocID="{0A5C897C-A628-A240-8E64-4C47197B17A4}" presName="parentText" presStyleLbl="node1" presStyleIdx="1" presStyleCnt="5">
        <dgm:presLayoutVars>
          <dgm:chMax val="0"/>
          <dgm:bulletEnabled val="1"/>
        </dgm:presLayoutVars>
      </dgm:prSet>
      <dgm:spPr/>
    </dgm:pt>
    <dgm:pt modelId="{FF99FD08-04AB-304C-B656-08E64607EAAA}" type="pres">
      <dgm:prSet presAssocID="{9B73D3E8-7B43-7245-95E3-CDCA72EF880E}" presName="spacer" presStyleCnt="0"/>
      <dgm:spPr/>
    </dgm:pt>
    <dgm:pt modelId="{0A935A68-0892-B345-9722-0C7E904E84CC}" type="pres">
      <dgm:prSet presAssocID="{90CC4289-4B04-A841-9805-0BB4ABFB91DB}" presName="parentText" presStyleLbl="node1" presStyleIdx="2" presStyleCnt="5">
        <dgm:presLayoutVars>
          <dgm:chMax val="0"/>
          <dgm:bulletEnabled val="1"/>
        </dgm:presLayoutVars>
      </dgm:prSet>
      <dgm:spPr/>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3" presStyleCnt="5">
        <dgm:presLayoutVars>
          <dgm:chMax val="0"/>
          <dgm:bulletEnabled val="1"/>
        </dgm:presLayoutVars>
      </dgm:prSet>
      <dgm:spPr/>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4" presStyleCnt="5">
        <dgm:presLayoutVars>
          <dgm:chMax val="0"/>
          <dgm:bulletEnabled val="1"/>
        </dgm:presLayoutVars>
      </dgm:prSet>
      <dgm:spPr/>
    </dgm:pt>
  </dgm:ptLst>
  <dgm:cxnLst>
    <dgm:cxn modelId="{3966D20C-642C-4841-ABA1-60F0F619C8B1}" srcId="{DB0EAA75-C77E-854B-A476-8FC4E792069D}" destId="{0A5C897C-A628-A240-8E64-4C47197B17A4}" srcOrd="1" destOrd="0" parTransId="{8BAAE39B-F35E-3F41-BFEA-1E173C1E3344}" sibTransId="{9B73D3E8-7B43-7245-95E3-CDCA72EF880E}"/>
    <dgm:cxn modelId="{287B380F-F036-044C-8144-AAA0FA4EF2C6}" srcId="{DB0EAA75-C77E-854B-A476-8FC4E792069D}" destId="{7DC5B84C-26A2-0E40-93D0-4D51B7339055}" srcOrd="0" destOrd="0" parTransId="{45E62308-9F11-EA44-BB83-DA914B497227}" sibTransId="{93EB06FC-5D9F-5240-B759-ECC7A42A0273}"/>
    <dgm:cxn modelId="{C6DB2320-ACA1-4475-8DA2-6A3CD6454B9B}" type="presOf" srcId="{DB0EAA75-C77E-854B-A476-8FC4E792069D}" destId="{AF13C667-A75C-D04A-B80B-4CA5710C6689}" srcOrd="0" destOrd="0" presId="urn:microsoft.com/office/officeart/2005/8/layout/vList2"/>
    <dgm:cxn modelId="{9F6FA975-1B02-F74C-A8A5-4DEEE8123F31}" srcId="{DB0EAA75-C77E-854B-A476-8FC4E792069D}" destId="{AC1D4258-F7F2-7A42-89E1-3F1040B63310}" srcOrd="3" destOrd="0" parTransId="{88CD1F6E-4F61-A346-9FDB-7AB4E1B29019}" sibTransId="{33D5A22C-59B1-4D4B-AAAE-D2F81EB90E31}"/>
    <dgm:cxn modelId="{C7B1BE7A-CD48-EE42-86BA-BF02894D6D97}" srcId="{DB0EAA75-C77E-854B-A476-8FC4E792069D}" destId="{BA6C4BB0-B9D9-6A46-AEA3-A09CD0C02CF8}" srcOrd="4" destOrd="0" parTransId="{ED01BFC5-D531-5447-A186-DE99E61B5304}" sibTransId="{5E09C730-7D41-4A46-8C63-0DF9DFA4C280}"/>
    <dgm:cxn modelId="{32B58B80-BFC3-40FD-AF76-5B91CAA1F9D0}" type="presOf" srcId="{0A5C897C-A628-A240-8E64-4C47197B17A4}" destId="{AB6D7D56-92A8-5244-8B96-DE82997DDBB2}" srcOrd="0" destOrd="0" presId="urn:microsoft.com/office/officeart/2005/8/layout/vList2"/>
    <dgm:cxn modelId="{C3C518AB-06B0-4A84-BAC6-DF0C3684E5B0}" type="presOf" srcId="{90CC4289-4B04-A841-9805-0BB4ABFB91DB}" destId="{0A935A68-0892-B345-9722-0C7E904E84CC}" srcOrd="0" destOrd="0" presId="urn:microsoft.com/office/officeart/2005/8/layout/vList2"/>
    <dgm:cxn modelId="{464BADB6-0E32-49F0-A865-7B0F9F6F2527}" type="presOf" srcId="{7DC5B84C-26A2-0E40-93D0-4D51B7339055}" destId="{C5C2A5D6-7E7E-B64E-8D7E-F0529294C15F}" srcOrd="0" destOrd="0" presId="urn:microsoft.com/office/officeart/2005/8/layout/vList2"/>
    <dgm:cxn modelId="{9438D0C6-2D2A-4A40-BEA3-17A2A6A876A6}" type="presOf" srcId="{AC1D4258-F7F2-7A42-89E1-3F1040B63310}" destId="{CA3FC553-504F-E848-B060-7D3509ECE7F0}" srcOrd="0" destOrd="0" presId="urn:microsoft.com/office/officeart/2005/8/layout/vList2"/>
    <dgm:cxn modelId="{F8B998DC-787C-40CC-A002-4C22F792B333}" type="presOf" srcId="{BA6C4BB0-B9D9-6A46-AEA3-A09CD0C02CF8}" destId="{516E75CA-7A30-6D43-859B-55073E86E2C9}" srcOrd="0" destOrd="0" presId="urn:microsoft.com/office/officeart/2005/8/layout/vList2"/>
    <dgm:cxn modelId="{8250FBEC-BC54-7746-84E6-11B112E3B7BE}" srcId="{DB0EAA75-C77E-854B-A476-8FC4E792069D}" destId="{90CC4289-4B04-A841-9805-0BB4ABFB91DB}" srcOrd="2" destOrd="0" parTransId="{AD06AD98-FBF8-2247-939E-C9F7267C95A8}" sibTransId="{9B341CB0-60D0-6E44-A062-CF9463AF95A7}"/>
    <dgm:cxn modelId="{44FBC36F-6A9D-4C51-8C9D-96B36A3EAE9F}" type="presParOf" srcId="{AF13C667-A75C-D04A-B80B-4CA5710C6689}" destId="{C5C2A5D6-7E7E-B64E-8D7E-F0529294C15F}" srcOrd="0" destOrd="0" presId="urn:microsoft.com/office/officeart/2005/8/layout/vList2"/>
    <dgm:cxn modelId="{512AD852-D765-40DA-918E-21DD88157C2D}" type="presParOf" srcId="{AF13C667-A75C-D04A-B80B-4CA5710C6689}" destId="{7A8A4ED4-F126-3C49-992E-004A145B69F1}" srcOrd="1" destOrd="0" presId="urn:microsoft.com/office/officeart/2005/8/layout/vList2"/>
    <dgm:cxn modelId="{122439EA-8334-40D0-A855-74F6938A3825}" type="presParOf" srcId="{AF13C667-A75C-D04A-B80B-4CA5710C6689}" destId="{AB6D7D56-92A8-5244-8B96-DE82997DDBB2}" srcOrd="2" destOrd="0" presId="urn:microsoft.com/office/officeart/2005/8/layout/vList2"/>
    <dgm:cxn modelId="{9FF37B4C-DA28-425E-8A28-F83D5B18415F}" type="presParOf" srcId="{AF13C667-A75C-D04A-B80B-4CA5710C6689}" destId="{FF99FD08-04AB-304C-B656-08E64607EAAA}" srcOrd="3" destOrd="0" presId="urn:microsoft.com/office/officeart/2005/8/layout/vList2"/>
    <dgm:cxn modelId="{90CC8B5D-CB92-4582-9F69-741C71AAE965}" type="presParOf" srcId="{AF13C667-A75C-D04A-B80B-4CA5710C6689}" destId="{0A935A68-0892-B345-9722-0C7E904E84CC}" srcOrd="4" destOrd="0" presId="urn:microsoft.com/office/officeart/2005/8/layout/vList2"/>
    <dgm:cxn modelId="{4256ED84-58F4-44E5-93CF-7EB6D5D3F1C3}" type="presParOf" srcId="{AF13C667-A75C-D04A-B80B-4CA5710C6689}" destId="{998B7396-56A1-C34D-9CC6-70068A7F9822}" srcOrd="5" destOrd="0" presId="urn:microsoft.com/office/officeart/2005/8/layout/vList2"/>
    <dgm:cxn modelId="{EC9013B6-AD0A-42EF-BC59-D91D3613047E}" type="presParOf" srcId="{AF13C667-A75C-D04A-B80B-4CA5710C6689}" destId="{CA3FC553-504F-E848-B060-7D3509ECE7F0}" srcOrd="6" destOrd="0" presId="urn:microsoft.com/office/officeart/2005/8/layout/vList2"/>
    <dgm:cxn modelId="{699F4692-EC16-4AD3-B60E-9A203BFDC3D9}" type="presParOf" srcId="{AF13C667-A75C-D04A-B80B-4CA5710C6689}" destId="{A596E841-DCFA-B24F-9A56-137D303400BA}" srcOrd="7" destOrd="0" presId="urn:microsoft.com/office/officeart/2005/8/layout/vList2"/>
    <dgm:cxn modelId="{48CE09C0-CC8D-4AFF-9637-F344152AF003}" type="presParOf" srcId="{AF13C667-A75C-D04A-B80B-4CA5710C6689}" destId="{516E75CA-7A30-6D43-859B-55073E86E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90D744-A480-49EE-B0EE-058BBFAFA95C}"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A2598405-F53C-460D-8288-52645ACDC2B9}">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a:t>Domanda Unica – Campagna 2017: </a:t>
          </a:r>
          <a:endParaRPr lang="it-IT" b="1" dirty="0"/>
        </a:p>
      </dgm:t>
    </dgm:pt>
    <dgm:pt modelId="{41DCC786-2A5C-4316-9F79-39F8870AD720}" type="parTrans" cxnId="{4FA23C11-B60E-4627-93DA-B84FAE765F12}">
      <dgm:prSet/>
      <dgm:spPr/>
      <dgm:t>
        <a:bodyPr/>
        <a:lstStyle/>
        <a:p>
          <a:endParaRPr lang="it-IT"/>
        </a:p>
      </dgm:t>
    </dgm:pt>
    <dgm:pt modelId="{7C192166-0568-482C-9D17-8709B1C8B3C3}" type="sibTrans" cxnId="{4FA23C11-B60E-4627-93DA-B84FAE765F12}">
      <dgm:prSet/>
      <dgm:spPr/>
      <dgm:t>
        <a:bodyPr/>
        <a:lstStyle/>
        <a:p>
          <a:endParaRPr lang="it-IT"/>
        </a:p>
      </dgm:t>
    </dgm:pt>
    <dgm:pt modelId="{32BB557D-E486-4FB9-B8AB-2E450BFEDCEE}">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Totale Erogato </a:t>
          </a:r>
          <a:r>
            <a:rPr lang="it-IT" b="1" dirty="0"/>
            <a:t>€ 223.984.472,97</a:t>
          </a:r>
        </a:p>
      </dgm:t>
    </dgm:pt>
    <dgm:pt modelId="{9AEB2A2D-3AD8-4001-A91F-8D64369D7A56}" type="parTrans" cxnId="{8105D83C-7E90-41E9-B2C2-B44808568519}">
      <dgm:prSet/>
      <dgm:spPr/>
      <dgm:t>
        <a:bodyPr/>
        <a:lstStyle/>
        <a:p>
          <a:endParaRPr lang="it-IT"/>
        </a:p>
      </dgm:t>
    </dgm:pt>
    <dgm:pt modelId="{D033BF11-7374-4253-A344-849D764E80C3}" type="sibTrans" cxnId="{8105D83C-7E90-41E9-B2C2-B44808568519}">
      <dgm:prSet/>
      <dgm:spPr/>
      <dgm:t>
        <a:bodyPr/>
        <a:lstStyle/>
        <a:p>
          <a:endParaRPr lang="it-IT"/>
        </a:p>
      </dgm:t>
    </dgm:pt>
    <dgm:pt modelId="{176E202F-7CA3-4AAB-9076-0361B2DA6E3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Numero Pagamenti: </a:t>
          </a:r>
          <a:r>
            <a:rPr lang="it-IT" b="1" dirty="0"/>
            <a:t>186.003</a:t>
          </a:r>
          <a:r>
            <a:rPr lang="it-IT" b="0" dirty="0"/>
            <a:t>	</a:t>
          </a:r>
          <a:endParaRPr lang="it-IT" b="1" dirty="0"/>
        </a:p>
      </dgm:t>
    </dgm:pt>
    <dgm:pt modelId="{1C66C1A1-D753-4D59-B613-C30C2E9804FD}" type="parTrans" cxnId="{23A366FA-786E-4449-83C2-02EF6ED5EA28}">
      <dgm:prSet/>
      <dgm:spPr/>
      <dgm:t>
        <a:bodyPr/>
        <a:lstStyle/>
        <a:p>
          <a:endParaRPr lang="it-IT"/>
        </a:p>
      </dgm:t>
    </dgm:pt>
    <dgm:pt modelId="{0E871BF5-C15F-4176-AB89-2CC84C5618EE}" type="sibTrans" cxnId="{23A366FA-786E-4449-83C2-02EF6ED5EA28}">
      <dgm:prSet/>
      <dgm:spPr/>
      <dgm:t>
        <a:bodyPr/>
        <a:lstStyle/>
        <a:p>
          <a:endParaRPr lang="it-IT"/>
        </a:p>
      </dgm:t>
    </dgm:pt>
    <dgm:pt modelId="{47B724DD-3DC5-4C5B-820C-1C9B2D18FE4B}">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a:t>PSR 2014 – 2020 – Erogazioni nell’anno 2017</a:t>
          </a:r>
          <a:endParaRPr lang="it-IT" dirty="0"/>
        </a:p>
      </dgm:t>
    </dgm:pt>
    <dgm:pt modelId="{8C7F9EFA-3E5A-448B-B6AA-055FC68405E0}" type="parTrans" cxnId="{BB94E6F8-0DF3-4B22-A676-CB00179B9CA9}">
      <dgm:prSet/>
      <dgm:spPr/>
      <dgm:t>
        <a:bodyPr/>
        <a:lstStyle/>
        <a:p>
          <a:endParaRPr lang="it-IT"/>
        </a:p>
      </dgm:t>
    </dgm:pt>
    <dgm:pt modelId="{EBF74584-9EBA-4C97-BD08-1EFFC7685EEE}" type="sibTrans" cxnId="{BB94E6F8-0DF3-4B22-A676-CB00179B9CA9}">
      <dgm:prSet/>
      <dgm:spPr/>
      <dgm:t>
        <a:bodyPr/>
        <a:lstStyle/>
        <a:p>
          <a:endParaRPr lang="it-IT"/>
        </a:p>
      </dgm:t>
    </dgm:pt>
    <dgm:pt modelId="{5A221F17-09BB-461E-B99E-8672ECF0C1E8}">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Totale Erogato: </a:t>
          </a:r>
          <a:r>
            <a:rPr lang="it-IT" b="1" dirty="0"/>
            <a:t>€ 190.124.779,51</a:t>
          </a:r>
        </a:p>
      </dgm:t>
    </dgm:pt>
    <dgm:pt modelId="{E1FFB0F0-9F28-4D36-9205-FE37D2A6D287}" type="parTrans" cxnId="{D686C3C8-3FAE-4072-94B9-86B32F28A61D}">
      <dgm:prSet/>
      <dgm:spPr/>
      <dgm:t>
        <a:bodyPr/>
        <a:lstStyle/>
        <a:p>
          <a:endParaRPr lang="it-IT"/>
        </a:p>
      </dgm:t>
    </dgm:pt>
    <dgm:pt modelId="{95B84889-9D2F-4606-91B9-24F2034461DE}" type="sibTrans" cxnId="{D686C3C8-3FAE-4072-94B9-86B32F28A61D}">
      <dgm:prSet/>
      <dgm:spPr/>
      <dgm:t>
        <a:bodyPr/>
        <a:lstStyle/>
        <a:p>
          <a:endParaRPr lang="it-IT"/>
        </a:p>
      </dgm:t>
    </dgm:pt>
    <dgm:pt modelId="{B27669E3-5107-435C-874B-4DC324AAAAA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Numero Pagamenti</a:t>
          </a:r>
          <a:r>
            <a:rPr lang="it-IT" b="1" dirty="0"/>
            <a:t>: 44.494	</a:t>
          </a:r>
        </a:p>
      </dgm:t>
    </dgm:pt>
    <dgm:pt modelId="{CAD5B13E-35F4-4C16-BE55-4655B5FC29A6}" type="parTrans" cxnId="{AA62084D-9B7F-4CDA-A8C0-6438D0BA7B1B}">
      <dgm:prSet/>
      <dgm:spPr/>
      <dgm:t>
        <a:bodyPr/>
        <a:lstStyle/>
        <a:p>
          <a:endParaRPr lang="it-IT"/>
        </a:p>
      </dgm:t>
    </dgm:pt>
    <dgm:pt modelId="{3AB56D7B-D0C7-432D-A0C1-4A1E6422C22C}" type="sibTrans" cxnId="{AA62084D-9B7F-4CDA-A8C0-6438D0BA7B1B}">
      <dgm:prSet/>
      <dgm:spPr/>
      <dgm:t>
        <a:bodyPr/>
        <a:lstStyle/>
        <a:p>
          <a:endParaRPr lang="it-IT"/>
        </a:p>
      </dgm:t>
    </dgm:pt>
    <dgm:pt modelId="{0ECE9FAD-268A-433F-AA30-7B7F2AFE4CDD}" type="pres">
      <dgm:prSet presAssocID="{3490D744-A480-49EE-B0EE-058BBFAFA95C}" presName="linear" presStyleCnt="0">
        <dgm:presLayoutVars>
          <dgm:dir/>
          <dgm:animLvl val="lvl"/>
          <dgm:resizeHandles val="exact"/>
        </dgm:presLayoutVars>
      </dgm:prSet>
      <dgm:spPr/>
    </dgm:pt>
    <dgm:pt modelId="{FF6CDA63-4CFF-42D4-8E83-A5AAF4D480A1}" type="pres">
      <dgm:prSet presAssocID="{A2598405-F53C-460D-8288-52645ACDC2B9}" presName="parentLin" presStyleCnt="0"/>
      <dgm:spPr/>
    </dgm:pt>
    <dgm:pt modelId="{CA2A19C1-3040-4397-AF12-63772F31F62F}" type="pres">
      <dgm:prSet presAssocID="{A2598405-F53C-460D-8288-52645ACDC2B9}" presName="parentLeftMargin" presStyleLbl="node1" presStyleIdx="0" presStyleCnt="2"/>
      <dgm:spPr/>
    </dgm:pt>
    <dgm:pt modelId="{3A8A9A8A-ED7D-4B8E-9B92-FD4002D7F2EE}" type="pres">
      <dgm:prSet presAssocID="{A2598405-F53C-460D-8288-52645ACDC2B9}" presName="parentText" presStyleLbl="node1" presStyleIdx="0" presStyleCnt="2">
        <dgm:presLayoutVars>
          <dgm:chMax val="0"/>
          <dgm:bulletEnabled val="1"/>
        </dgm:presLayoutVars>
      </dgm:prSet>
      <dgm:spPr/>
    </dgm:pt>
    <dgm:pt modelId="{AB8DA2DF-5117-4BC2-8F55-167EEA4D277C}" type="pres">
      <dgm:prSet presAssocID="{A2598405-F53C-460D-8288-52645ACDC2B9}" presName="negativeSpace" presStyleCnt="0"/>
      <dgm:spPr/>
    </dgm:pt>
    <dgm:pt modelId="{549BE441-CFDE-46FD-BE88-14409198836F}" type="pres">
      <dgm:prSet presAssocID="{A2598405-F53C-460D-8288-52645ACDC2B9}" presName="childText" presStyleLbl="conFgAcc1" presStyleIdx="0" presStyleCnt="2">
        <dgm:presLayoutVars>
          <dgm:bulletEnabled val="1"/>
        </dgm:presLayoutVars>
      </dgm:prSet>
      <dgm:spPr/>
    </dgm:pt>
    <dgm:pt modelId="{9508FB96-ED52-40CD-A868-C1C870DEFC82}" type="pres">
      <dgm:prSet presAssocID="{7C192166-0568-482C-9D17-8709B1C8B3C3}" presName="spaceBetweenRectangles" presStyleCnt="0"/>
      <dgm:spPr/>
    </dgm:pt>
    <dgm:pt modelId="{4F803A0E-0934-4C8C-B884-D7A322323BA1}" type="pres">
      <dgm:prSet presAssocID="{47B724DD-3DC5-4C5B-820C-1C9B2D18FE4B}" presName="parentLin" presStyleCnt="0"/>
      <dgm:spPr/>
    </dgm:pt>
    <dgm:pt modelId="{2B6DEF4B-D7AB-4FA5-AD4B-B17BC1C18F24}" type="pres">
      <dgm:prSet presAssocID="{47B724DD-3DC5-4C5B-820C-1C9B2D18FE4B}" presName="parentLeftMargin" presStyleLbl="node1" presStyleIdx="0" presStyleCnt="2"/>
      <dgm:spPr/>
    </dgm:pt>
    <dgm:pt modelId="{C2D3BC6D-0FA6-4D52-A9D6-5AF4EEF6EA8A}" type="pres">
      <dgm:prSet presAssocID="{47B724DD-3DC5-4C5B-820C-1C9B2D18FE4B}" presName="parentText" presStyleLbl="node1" presStyleIdx="1" presStyleCnt="2">
        <dgm:presLayoutVars>
          <dgm:chMax val="0"/>
          <dgm:bulletEnabled val="1"/>
        </dgm:presLayoutVars>
      </dgm:prSet>
      <dgm:spPr/>
    </dgm:pt>
    <dgm:pt modelId="{7197127B-9A05-4BCA-ABBB-4E1D34FDF1BE}" type="pres">
      <dgm:prSet presAssocID="{47B724DD-3DC5-4C5B-820C-1C9B2D18FE4B}" presName="negativeSpace" presStyleCnt="0"/>
      <dgm:spPr/>
    </dgm:pt>
    <dgm:pt modelId="{F084C5B7-1519-4618-AB63-7E2F6C36A648}" type="pres">
      <dgm:prSet presAssocID="{47B724DD-3DC5-4C5B-820C-1C9B2D18FE4B}" presName="childText" presStyleLbl="conFgAcc1" presStyleIdx="1" presStyleCnt="2">
        <dgm:presLayoutVars>
          <dgm:bulletEnabled val="1"/>
        </dgm:presLayoutVars>
      </dgm:prSet>
      <dgm:spPr/>
    </dgm:pt>
  </dgm:ptLst>
  <dgm:cxnLst>
    <dgm:cxn modelId="{4FA23C11-B60E-4627-93DA-B84FAE765F12}" srcId="{3490D744-A480-49EE-B0EE-058BBFAFA95C}" destId="{A2598405-F53C-460D-8288-52645ACDC2B9}" srcOrd="0" destOrd="0" parTransId="{41DCC786-2A5C-4316-9F79-39F8870AD720}" sibTransId="{7C192166-0568-482C-9D17-8709B1C8B3C3}"/>
    <dgm:cxn modelId="{AA7AB012-4BF1-457B-AD44-C7773F090759}" type="presOf" srcId="{3490D744-A480-49EE-B0EE-058BBFAFA95C}" destId="{0ECE9FAD-268A-433F-AA30-7B7F2AFE4CDD}" srcOrd="0" destOrd="0" presId="urn:microsoft.com/office/officeart/2005/8/layout/list1"/>
    <dgm:cxn modelId="{51C22020-20CB-441C-BC12-00CE485D81FC}" type="presOf" srcId="{A2598405-F53C-460D-8288-52645ACDC2B9}" destId="{3A8A9A8A-ED7D-4B8E-9B92-FD4002D7F2EE}" srcOrd="1" destOrd="0" presId="urn:microsoft.com/office/officeart/2005/8/layout/list1"/>
    <dgm:cxn modelId="{BBC3D12F-A55B-4624-BB4A-66E8D5A0A1B6}" type="presOf" srcId="{176E202F-7CA3-4AAB-9076-0361B2DA6E32}" destId="{549BE441-CFDE-46FD-BE88-14409198836F}" srcOrd="0" destOrd="1" presId="urn:microsoft.com/office/officeart/2005/8/layout/list1"/>
    <dgm:cxn modelId="{8105D83C-7E90-41E9-B2C2-B44808568519}" srcId="{A2598405-F53C-460D-8288-52645ACDC2B9}" destId="{32BB557D-E486-4FB9-B8AB-2E450BFEDCEE}" srcOrd="0" destOrd="0" parTransId="{9AEB2A2D-3AD8-4001-A91F-8D64369D7A56}" sibTransId="{D033BF11-7374-4253-A344-849D764E80C3}"/>
    <dgm:cxn modelId="{ACD9E248-BABD-40AC-A418-219B7566D28C}" type="presOf" srcId="{B27669E3-5107-435C-874B-4DC324AAAAA2}" destId="{F084C5B7-1519-4618-AB63-7E2F6C36A648}" srcOrd="0" destOrd="1" presId="urn:microsoft.com/office/officeart/2005/8/layout/list1"/>
    <dgm:cxn modelId="{AA62084D-9B7F-4CDA-A8C0-6438D0BA7B1B}" srcId="{47B724DD-3DC5-4C5B-820C-1C9B2D18FE4B}" destId="{B27669E3-5107-435C-874B-4DC324AAAAA2}" srcOrd="1" destOrd="0" parTransId="{CAD5B13E-35F4-4C16-BE55-4655B5FC29A6}" sibTransId="{3AB56D7B-D0C7-432D-A0C1-4A1E6422C22C}"/>
    <dgm:cxn modelId="{AE0AB059-830A-485C-B7DA-95D7EB0F4BF9}" type="presOf" srcId="{47B724DD-3DC5-4C5B-820C-1C9B2D18FE4B}" destId="{2B6DEF4B-D7AB-4FA5-AD4B-B17BC1C18F24}" srcOrd="0" destOrd="0" presId="urn:microsoft.com/office/officeart/2005/8/layout/list1"/>
    <dgm:cxn modelId="{B8654B71-49FD-4509-BFD3-5F59AA2BAC24}" type="presOf" srcId="{32BB557D-E486-4FB9-B8AB-2E450BFEDCEE}" destId="{549BE441-CFDE-46FD-BE88-14409198836F}" srcOrd="0" destOrd="0" presId="urn:microsoft.com/office/officeart/2005/8/layout/list1"/>
    <dgm:cxn modelId="{0A684C74-B4ED-47E9-8B98-3CF163593BC7}" type="presOf" srcId="{A2598405-F53C-460D-8288-52645ACDC2B9}" destId="{CA2A19C1-3040-4397-AF12-63772F31F62F}" srcOrd="0" destOrd="0" presId="urn:microsoft.com/office/officeart/2005/8/layout/list1"/>
    <dgm:cxn modelId="{45396279-8105-45EE-8E11-E045419A36AC}" type="presOf" srcId="{5A221F17-09BB-461E-B99E-8672ECF0C1E8}" destId="{F084C5B7-1519-4618-AB63-7E2F6C36A648}" srcOrd="0" destOrd="0" presId="urn:microsoft.com/office/officeart/2005/8/layout/list1"/>
    <dgm:cxn modelId="{6E0A6582-636B-4171-B828-8E0C9BE42ED2}" type="presOf" srcId="{47B724DD-3DC5-4C5B-820C-1C9B2D18FE4B}" destId="{C2D3BC6D-0FA6-4D52-A9D6-5AF4EEF6EA8A}" srcOrd="1" destOrd="0" presId="urn:microsoft.com/office/officeart/2005/8/layout/list1"/>
    <dgm:cxn modelId="{D686C3C8-3FAE-4072-94B9-86B32F28A61D}" srcId="{47B724DD-3DC5-4C5B-820C-1C9B2D18FE4B}" destId="{5A221F17-09BB-461E-B99E-8672ECF0C1E8}" srcOrd="0" destOrd="0" parTransId="{E1FFB0F0-9F28-4D36-9205-FE37D2A6D287}" sibTransId="{95B84889-9D2F-4606-91B9-24F2034461DE}"/>
    <dgm:cxn modelId="{BB94E6F8-0DF3-4B22-A676-CB00179B9CA9}" srcId="{3490D744-A480-49EE-B0EE-058BBFAFA95C}" destId="{47B724DD-3DC5-4C5B-820C-1C9B2D18FE4B}" srcOrd="1" destOrd="0" parTransId="{8C7F9EFA-3E5A-448B-B6AA-055FC68405E0}" sibTransId="{EBF74584-9EBA-4C97-BD08-1EFFC7685EEE}"/>
    <dgm:cxn modelId="{23A366FA-786E-4449-83C2-02EF6ED5EA28}" srcId="{A2598405-F53C-460D-8288-52645ACDC2B9}" destId="{176E202F-7CA3-4AAB-9076-0361B2DA6E32}" srcOrd="1" destOrd="0" parTransId="{1C66C1A1-D753-4D59-B613-C30C2E9804FD}" sibTransId="{0E871BF5-C15F-4176-AB89-2CC84C5618EE}"/>
    <dgm:cxn modelId="{025E2BE1-5648-4B4F-BD10-1316D87059B7}" type="presParOf" srcId="{0ECE9FAD-268A-433F-AA30-7B7F2AFE4CDD}" destId="{FF6CDA63-4CFF-42D4-8E83-A5AAF4D480A1}" srcOrd="0" destOrd="0" presId="urn:microsoft.com/office/officeart/2005/8/layout/list1"/>
    <dgm:cxn modelId="{FFD9395F-AF9D-47F3-BABD-197BEB1FC9A1}" type="presParOf" srcId="{FF6CDA63-4CFF-42D4-8E83-A5AAF4D480A1}" destId="{CA2A19C1-3040-4397-AF12-63772F31F62F}" srcOrd="0" destOrd="0" presId="urn:microsoft.com/office/officeart/2005/8/layout/list1"/>
    <dgm:cxn modelId="{6C41A27D-8DDE-4457-9E8A-F5FEC834FA6F}" type="presParOf" srcId="{FF6CDA63-4CFF-42D4-8E83-A5AAF4D480A1}" destId="{3A8A9A8A-ED7D-4B8E-9B92-FD4002D7F2EE}" srcOrd="1" destOrd="0" presId="urn:microsoft.com/office/officeart/2005/8/layout/list1"/>
    <dgm:cxn modelId="{DD5B94B2-4154-4B9D-BD45-434DB0D107DB}" type="presParOf" srcId="{0ECE9FAD-268A-433F-AA30-7B7F2AFE4CDD}" destId="{AB8DA2DF-5117-4BC2-8F55-167EEA4D277C}" srcOrd="1" destOrd="0" presId="urn:microsoft.com/office/officeart/2005/8/layout/list1"/>
    <dgm:cxn modelId="{74413F20-9BA0-40DC-8F51-2644756D9EDD}" type="presParOf" srcId="{0ECE9FAD-268A-433F-AA30-7B7F2AFE4CDD}" destId="{549BE441-CFDE-46FD-BE88-14409198836F}" srcOrd="2" destOrd="0" presId="urn:microsoft.com/office/officeart/2005/8/layout/list1"/>
    <dgm:cxn modelId="{ABC58916-8DEF-4A83-9940-6ACD6BAE8ED6}" type="presParOf" srcId="{0ECE9FAD-268A-433F-AA30-7B7F2AFE4CDD}" destId="{9508FB96-ED52-40CD-A868-C1C870DEFC82}" srcOrd="3" destOrd="0" presId="urn:microsoft.com/office/officeart/2005/8/layout/list1"/>
    <dgm:cxn modelId="{BD455C8E-E22A-4752-B259-EDA2FE239C46}" type="presParOf" srcId="{0ECE9FAD-268A-433F-AA30-7B7F2AFE4CDD}" destId="{4F803A0E-0934-4C8C-B884-D7A322323BA1}" srcOrd="4" destOrd="0" presId="urn:microsoft.com/office/officeart/2005/8/layout/list1"/>
    <dgm:cxn modelId="{D6F7199A-EDB3-4FF3-8BB1-9426C6321407}" type="presParOf" srcId="{4F803A0E-0934-4C8C-B884-D7A322323BA1}" destId="{2B6DEF4B-D7AB-4FA5-AD4B-B17BC1C18F24}" srcOrd="0" destOrd="0" presId="urn:microsoft.com/office/officeart/2005/8/layout/list1"/>
    <dgm:cxn modelId="{F62F7AB9-8812-4041-A6A2-E9C0CFD5E12F}" type="presParOf" srcId="{4F803A0E-0934-4C8C-B884-D7A322323BA1}" destId="{C2D3BC6D-0FA6-4D52-A9D6-5AF4EEF6EA8A}" srcOrd="1" destOrd="0" presId="urn:microsoft.com/office/officeart/2005/8/layout/list1"/>
    <dgm:cxn modelId="{066CC889-A0A7-4722-847B-08C31589F21C}" type="presParOf" srcId="{0ECE9FAD-268A-433F-AA30-7B7F2AFE4CDD}" destId="{7197127B-9A05-4BCA-ABBB-4E1D34FDF1BE}" srcOrd="5" destOrd="0" presId="urn:microsoft.com/office/officeart/2005/8/layout/list1"/>
    <dgm:cxn modelId="{26F232D1-1C7D-4F2E-B998-F5E27868C54D}" type="presParOf" srcId="{0ECE9FAD-268A-433F-AA30-7B7F2AFE4CDD}" destId="{F084C5B7-1519-4618-AB63-7E2F6C36A6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a:t>Denunce</a:t>
          </a:r>
          <a:r>
            <a:rPr lang="it-IT" dirty="0"/>
            <a:t> di irregolarità all</a:t>
          </a:r>
          <a:r>
            <a:rPr lang="it-IT" altLang="ja-JP" dirty="0"/>
            <a:t>’</a:t>
          </a:r>
          <a:r>
            <a:rPr lang="it-IT" dirty="0"/>
            <a:t>Autorità giudiziaria;</a:t>
          </a:r>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a:t>stringente </a:t>
          </a:r>
          <a:r>
            <a:rPr lang="it-IT" b="1" dirty="0"/>
            <a:t>collaborazione alle indagini</a:t>
          </a:r>
          <a:r>
            <a:rPr lang="it-IT" dirty="0"/>
            <a:t> di Polizia giudiziaria mediante fornitura dati e supporto tecnico;</a:t>
          </a:r>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a:t>istruttoria su </a:t>
          </a:r>
          <a:r>
            <a:rPr lang="it-IT" b="1" dirty="0"/>
            <a:t>verbali Guardia di Finanza</a:t>
          </a:r>
          <a:r>
            <a:rPr lang="it-IT" dirty="0"/>
            <a:t>;</a:t>
          </a:r>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a:t>instaurazione di </a:t>
          </a:r>
          <a:r>
            <a:rPr lang="it-IT" b="1" dirty="0"/>
            <a:t>processi penali</a:t>
          </a:r>
          <a:r>
            <a:rPr lang="it-IT" dirty="0"/>
            <a:t> per truffa aggravata in cui ARCEA è parte offesa;</a:t>
          </a:r>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a:t>gestione dei </a:t>
          </a:r>
          <a:r>
            <a:rPr lang="it-IT" b="1" dirty="0"/>
            <a:t>recuperi</a:t>
          </a:r>
          <a:r>
            <a:rPr lang="it-IT" dirty="0"/>
            <a:t> connessi alle revoche dei contributi del </a:t>
          </a:r>
          <a:r>
            <a:rPr lang="it-IT" b="1" dirty="0"/>
            <a:t>PSR 2007/2013</a:t>
          </a:r>
          <a:r>
            <a:rPr lang="it-IT" dirty="0"/>
            <a:t> da parte del Dipartimento Agricoltura della Regione Calabria.</a:t>
          </a:r>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3F694B0B-AEC7-D944-9729-54551AE39F6F}" srcId="{96C36AA2-6514-6D4C-A146-AD2EB499DA55}" destId="{C10E43CF-615F-C241-9595-BD488A075A81}" srcOrd="2" destOrd="0" parTransId="{ABB8EEB1-4B4C-1048-82CA-732A59309964}" sibTransId="{EA696A6C-F9FB-F449-A25B-1B89C5AD8B13}"/>
    <dgm:cxn modelId="{E6F68D0C-2065-5346-8648-624AA767A415}" srcId="{96C36AA2-6514-6D4C-A146-AD2EB499DA55}" destId="{74750BE3-0FEE-594C-9C2D-7E4C4FDD2C0D}" srcOrd="0" destOrd="0" parTransId="{EA1E6452-6648-F442-B4B3-2347AF132C06}" sibTransId="{C9A143BD-BA58-8347-A9E6-7934B915351F}"/>
    <dgm:cxn modelId="{47673324-6837-E247-A85D-4A24908C9E0D}" srcId="{A62B74E9-44F7-B244-99AF-6771FA7628DA}" destId="{96C36AA2-6514-6D4C-A146-AD2EB499DA55}" srcOrd="0" destOrd="0" parTransId="{16A5A5DE-D80B-D948-A6EB-7A3C860FAE2F}" sibTransId="{794E831E-FFC9-0B48-AFDC-27A545618646}"/>
    <dgm:cxn modelId="{F35A972C-10EE-4C8D-85DC-38DD2C29C602}" type="presOf" srcId="{96C36AA2-6514-6D4C-A146-AD2EB499DA55}" destId="{3609F59D-0C87-6444-8072-8C7BCDE1B26A}" srcOrd="0" destOrd="0" presId="urn:microsoft.com/office/officeart/2008/layout/LinedList"/>
    <dgm:cxn modelId="{1CAB5862-2955-43FE-A4BA-66F3D5974D28}" type="presOf" srcId="{78BACD7B-9100-6349-AADC-72F4AD986FFD}" destId="{31152B81-EEC9-FC43-A0D1-7E49EEA2456F}" srcOrd="0" destOrd="0" presId="urn:microsoft.com/office/officeart/2008/layout/LinedList"/>
    <dgm:cxn modelId="{B0862C77-DAEC-6A45-87B1-9864C0391E83}" srcId="{96C36AA2-6514-6D4C-A146-AD2EB499DA55}" destId="{64679C6E-DABD-BA4E-BA27-626F93C94769}" srcOrd="1" destOrd="0" parTransId="{2EFE32BD-BF91-DA43-9B14-B974AE5A2E76}" sibTransId="{B8D83EAA-0812-3D40-AF6A-6DC468C39343}"/>
    <dgm:cxn modelId="{68033A77-3E50-43D4-B15D-B79453B44602}" type="presOf" srcId="{CD08BE73-2F75-474C-965E-2FB41A9AC45D}" destId="{3977213D-0B69-5342-AB7B-BE810A384663}" srcOrd="0" destOrd="0" presId="urn:microsoft.com/office/officeart/2008/layout/LinedList"/>
    <dgm:cxn modelId="{791A8380-036A-4F01-9462-2E0360245D69}" type="presOf" srcId="{64679C6E-DABD-BA4E-BA27-626F93C94769}" destId="{8BE6ED06-9ADE-404E-855E-53C7A8BA4FED}" srcOrd="0" destOrd="0" presId="urn:microsoft.com/office/officeart/2008/layout/LinedList"/>
    <dgm:cxn modelId="{718CCC95-6A2F-4BC2-9322-6F4D724CAEF8}" type="presOf" srcId="{C10E43CF-615F-C241-9595-BD488A075A81}" destId="{5B628704-B622-0B42-BA9D-D77BE0E85245}" srcOrd="0" destOrd="0" presId="urn:microsoft.com/office/officeart/2008/layout/LinedList"/>
    <dgm:cxn modelId="{C48D7FBF-0D94-4446-B442-2DD93687E678}" type="presOf" srcId="{74750BE3-0FEE-594C-9C2D-7E4C4FDD2C0D}" destId="{81A58FCD-CC25-B541-8128-FCE88EF76E22}"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3FA1BDDD-F410-43BD-9B2C-E4259F1AE266}" type="presOf" srcId="{A62B74E9-44F7-B244-99AF-6771FA7628DA}" destId="{2656EDFC-3D77-284B-8EC6-5C1E56A506AD}" srcOrd="0" destOrd="0" presId="urn:microsoft.com/office/officeart/2008/layout/LinedList"/>
    <dgm:cxn modelId="{598DC5ED-9313-654A-AF37-8188D22DC27F}" srcId="{96C36AA2-6514-6D4C-A146-AD2EB499DA55}" destId="{CD08BE73-2F75-474C-965E-2FB41A9AC45D}" srcOrd="3" destOrd="0" parTransId="{38B625A3-A887-6646-BDB4-4FBF8A0DF488}" sibTransId="{46BA340E-8490-1B44-BACB-B9CD775C179F}"/>
    <dgm:cxn modelId="{9205076C-B04B-4577-8EC7-C8DDD8391765}" type="presParOf" srcId="{2656EDFC-3D77-284B-8EC6-5C1E56A506AD}" destId="{E3F704F9-1415-364A-9E45-F2F59015C491}" srcOrd="0" destOrd="0" presId="urn:microsoft.com/office/officeart/2008/layout/LinedList"/>
    <dgm:cxn modelId="{3BBA6E00-2DDC-474C-BDCE-C233BD47E043}" type="presParOf" srcId="{2656EDFC-3D77-284B-8EC6-5C1E56A506AD}" destId="{32A535EA-24AB-AD4A-9915-03461CD67548}" srcOrd="1" destOrd="0" presId="urn:microsoft.com/office/officeart/2008/layout/LinedList"/>
    <dgm:cxn modelId="{16E1E2B6-7DAD-4C8F-B049-842B137DCBD9}" type="presParOf" srcId="{32A535EA-24AB-AD4A-9915-03461CD67548}" destId="{3609F59D-0C87-6444-8072-8C7BCDE1B26A}" srcOrd="0" destOrd="0" presId="urn:microsoft.com/office/officeart/2008/layout/LinedList"/>
    <dgm:cxn modelId="{BFFF87B0-031C-48C6-9509-FD52325F72F4}" type="presParOf" srcId="{32A535EA-24AB-AD4A-9915-03461CD67548}" destId="{7EEB7FF0-71F9-3745-935C-D29308E6AFBE}" srcOrd="1" destOrd="0" presId="urn:microsoft.com/office/officeart/2008/layout/LinedList"/>
    <dgm:cxn modelId="{D9709AF1-D5FB-4C4E-B0BA-D6E03A1F0168}" type="presParOf" srcId="{7EEB7FF0-71F9-3745-935C-D29308E6AFBE}" destId="{991E32EF-D78A-FC47-A5E3-415665FB50BD}" srcOrd="0" destOrd="0" presId="urn:microsoft.com/office/officeart/2008/layout/LinedList"/>
    <dgm:cxn modelId="{49B68E77-EA6B-40D6-A527-266FA84C7090}" type="presParOf" srcId="{7EEB7FF0-71F9-3745-935C-D29308E6AFBE}" destId="{543499CF-C357-CD46-818A-F8DACD27059E}" srcOrd="1" destOrd="0" presId="urn:microsoft.com/office/officeart/2008/layout/LinedList"/>
    <dgm:cxn modelId="{CF34739D-3C05-4DE8-AFF8-F02A6E294311}" type="presParOf" srcId="{543499CF-C357-CD46-818A-F8DACD27059E}" destId="{7DA176A0-B9C1-6E4D-BA08-18F8B8B660BC}" srcOrd="0" destOrd="0" presId="urn:microsoft.com/office/officeart/2008/layout/LinedList"/>
    <dgm:cxn modelId="{D2F94D3B-71A5-4578-935C-728895DF6644}" type="presParOf" srcId="{543499CF-C357-CD46-818A-F8DACD27059E}" destId="{81A58FCD-CC25-B541-8128-FCE88EF76E22}" srcOrd="1" destOrd="0" presId="urn:microsoft.com/office/officeart/2008/layout/LinedList"/>
    <dgm:cxn modelId="{269DEE82-B097-41F1-A7BA-C6E52A137ADD}" type="presParOf" srcId="{543499CF-C357-CD46-818A-F8DACD27059E}" destId="{AC8B5828-024C-B045-9444-F06F4FE94486}" srcOrd="2" destOrd="0" presId="urn:microsoft.com/office/officeart/2008/layout/LinedList"/>
    <dgm:cxn modelId="{527488A7-DA43-4F90-8C46-3561F49C27F8}" type="presParOf" srcId="{7EEB7FF0-71F9-3745-935C-D29308E6AFBE}" destId="{04EAD013-F47B-0347-9E4A-D97C4509AE00}" srcOrd="2" destOrd="0" presId="urn:microsoft.com/office/officeart/2008/layout/LinedList"/>
    <dgm:cxn modelId="{31F3C659-467A-45B1-9CAF-3FDF8861DF2A}" type="presParOf" srcId="{7EEB7FF0-71F9-3745-935C-D29308E6AFBE}" destId="{966A4531-65F2-B143-9EA6-EA875E6975B2}" srcOrd="3" destOrd="0" presId="urn:microsoft.com/office/officeart/2008/layout/LinedList"/>
    <dgm:cxn modelId="{6BC2F120-4467-4D52-B9AA-BD76FA061D3E}" type="presParOf" srcId="{7EEB7FF0-71F9-3745-935C-D29308E6AFBE}" destId="{0500F8EF-F35E-7C4B-9740-17FE35E75692}" srcOrd="4" destOrd="0" presId="urn:microsoft.com/office/officeart/2008/layout/LinedList"/>
    <dgm:cxn modelId="{CBDE084D-3D62-42CB-91D4-C980DAC2CDD5}" type="presParOf" srcId="{0500F8EF-F35E-7C4B-9740-17FE35E75692}" destId="{45E5177F-4202-A843-B1A7-B07D2A71E046}" srcOrd="0" destOrd="0" presId="urn:microsoft.com/office/officeart/2008/layout/LinedList"/>
    <dgm:cxn modelId="{2253C964-2609-4B30-8F99-3A3EF0CCB368}" type="presParOf" srcId="{0500F8EF-F35E-7C4B-9740-17FE35E75692}" destId="{8BE6ED06-9ADE-404E-855E-53C7A8BA4FED}" srcOrd="1" destOrd="0" presId="urn:microsoft.com/office/officeart/2008/layout/LinedList"/>
    <dgm:cxn modelId="{2FBC1D86-E1E3-4BAC-9817-C7F3319C7BEC}" type="presParOf" srcId="{0500F8EF-F35E-7C4B-9740-17FE35E75692}" destId="{D2221B47-1955-DD46-A800-7D0705B28789}" srcOrd="2" destOrd="0" presId="urn:microsoft.com/office/officeart/2008/layout/LinedList"/>
    <dgm:cxn modelId="{85483A34-3306-48BA-968B-1FDDA67E83CC}" type="presParOf" srcId="{7EEB7FF0-71F9-3745-935C-D29308E6AFBE}" destId="{EB7C408E-A806-3A41-A0CE-D89501B104BD}" srcOrd="5" destOrd="0" presId="urn:microsoft.com/office/officeart/2008/layout/LinedList"/>
    <dgm:cxn modelId="{322953C0-8446-44DC-8D5E-C9AFB4DA4A6E}" type="presParOf" srcId="{7EEB7FF0-71F9-3745-935C-D29308E6AFBE}" destId="{B37CBC99-9929-4B48-AC23-72C48627967A}" srcOrd="6" destOrd="0" presId="urn:microsoft.com/office/officeart/2008/layout/LinedList"/>
    <dgm:cxn modelId="{1CEE7955-2BD5-4256-9674-41C393B771FF}" type="presParOf" srcId="{7EEB7FF0-71F9-3745-935C-D29308E6AFBE}" destId="{6DBDDE05-E663-3C4E-9D48-AA1477C7451F}" srcOrd="7" destOrd="0" presId="urn:microsoft.com/office/officeart/2008/layout/LinedList"/>
    <dgm:cxn modelId="{61CBA57B-D813-4709-8B0D-AB60D023A716}" type="presParOf" srcId="{6DBDDE05-E663-3C4E-9D48-AA1477C7451F}" destId="{CD6B9188-7824-214D-B0EE-5DFD5BCDF2DB}" srcOrd="0" destOrd="0" presId="urn:microsoft.com/office/officeart/2008/layout/LinedList"/>
    <dgm:cxn modelId="{3100D7FA-D9F6-4D86-A915-2CDE9B65C3B9}" type="presParOf" srcId="{6DBDDE05-E663-3C4E-9D48-AA1477C7451F}" destId="{5B628704-B622-0B42-BA9D-D77BE0E85245}" srcOrd="1" destOrd="0" presId="urn:microsoft.com/office/officeart/2008/layout/LinedList"/>
    <dgm:cxn modelId="{03108D0E-20FF-4672-9E08-61604FCAA3E9}" type="presParOf" srcId="{6DBDDE05-E663-3C4E-9D48-AA1477C7451F}" destId="{2C40F559-ADDC-4C49-BBA9-2567FDCF2C1B}" srcOrd="2" destOrd="0" presId="urn:microsoft.com/office/officeart/2008/layout/LinedList"/>
    <dgm:cxn modelId="{8F9D6D73-E9FF-46F3-BFB1-1729EB1701F1}" type="presParOf" srcId="{7EEB7FF0-71F9-3745-935C-D29308E6AFBE}" destId="{DCAA3A60-FFB3-BF46-B717-E924CE70142D}" srcOrd="8" destOrd="0" presId="urn:microsoft.com/office/officeart/2008/layout/LinedList"/>
    <dgm:cxn modelId="{CE2D289B-C889-40D4-9B51-02C6BF6EDB9A}" type="presParOf" srcId="{7EEB7FF0-71F9-3745-935C-D29308E6AFBE}" destId="{2819109C-3943-174C-AEAE-CDD37D018E95}" srcOrd="9" destOrd="0" presId="urn:microsoft.com/office/officeart/2008/layout/LinedList"/>
    <dgm:cxn modelId="{91CE3EDB-F77E-490E-B65C-0191AAAC38D0}" type="presParOf" srcId="{7EEB7FF0-71F9-3745-935C-D29308E6AFBE}" destId="{079EEF51-7579-9E4E-8A83-EBD3D81B3B77}" srcOrd="10" destOrd="0" presId="urn:microsoft.com/office/officeart/2008/layout/LinedList"/>
    <dgm:cxn modelId="{DBED06C1-8073-4423-9407-425FC1EA7ABF}" type="presParOf" srcId="{079EEF51-7579-9E4E-8A83-EBD3D81B3B77}" destId="{22E8A373-8D14-B24D-BAE6-7B472BFFD9FE}" srcOrd="0" destOrd="0" presId="urn:microsoft.com/office/officeart/2008/layout/LinedList"/>
    <dgm:cxn modelId="{F3BDDFB5-9801-4D1C-A63F-9581863C7A6F}" type="presParOf" srcId="{079EEF51-7579-9E4E-8A83-EBD3D81B3B77}" destId="{3977213D-0B69-5342-AB7B-BE810A384663}" srcOrd="1" destOrd="0" presId="urn:microsoft.com/office/officeart/2008/layout/LinedList"/>
    <dgm:cxn modelId="{160B3E5F-9EB5-44D6-861F-06378394F83E}" type="presParOf" srcId="{079EEF51-7579-9E4E-8A83-EBD3D81B3B77}" destId="{9F7DC0E5-6482-1941-99CB-604C0397A69A}" srcOrd="2" destOrd="0" presId="urn:microsoft.com/office/officeart/2008/layout/LinedList"/>
    <dgm:cxn modelId="{10D115CE-2E52-49D3-9880-3F879913181C}" type="presParOf" srcId="{7EEB7FF0-71F9-3745-935C-D29308E6AFBE}" destId="{ADF309B4-A100-334E-B1F6-03CB9FA18C1C}" srcOrd="11" destOrd="0" presId="urn:microsoft.com/office/officeart/2008/layout/LinedList"/>
    <dgm:cxn modelId="{730CB829-7EEB-4ED4-B77D-A9F03BF546ED}" type="presParOf" srcId="{7EEB7FF0-71F9-3745-935C-D29308E6AFBE}" destId="{440C6BEA-71D5-5A4B-ABAF-7FE464877FE1}" srcOrd="12" destOrd="0" presId="urn:microsoft.com/office/officeart/2008/layout/LinedList"/>
    <dgm:cxn modelId="{895E28A4-709B-4727-917C-5D69B4B9C414}" type="presParOf" srcId="{7EEB7FF0-71F9-3745-935C-D29308E6AFBE}" destId="{23FE2611-CD71-A848-972D-0B88B2236FB8}" srcOrd="13" destOrd="0" presId="urn:microsoft.com/office/officeart/2008/layout/LinedList"/>
    <dgm:cxn modelId="{F2E4746B-7025-4EB8-9DDA-A8F3DA7C85E4}" type="presParOf" srcId="{23FE2611-CD71-A848-972D-0B88B2236FB8}" destId="{DD6BC55D-F1B4-0643-82CD-677BDDA26847}" srcOrd="0" destOrd="0" presId="urn:microsoft.com/office/officeart/2008/layout/LinedList"/>
    <dgm:cxn modelId="{283D537F-4FAC-4CAF-BAB0-C9092286B196}" type="presParOf" srcId="{23FE2611-CD71-A848-972D-0B88B2236FB8}" destId="{31152B81-EEC9-FC43-A0D1-7E49EEA2456F}" srcOrd="1" destOrd="0" presId="urn:microsoft.com/office/officeart/2008/layout/LinedList"/>
    <dgm:cxn modelId="{AC8FBCA4-0EF5-425A-94E2-0839478B2879}" type="presParOf" srcId="{23FE2611-CD71-A848-972D-0B88B2236FB8}" destId="{9CA4AF89-97C9-124C-ADB8-8A44DB36FA42}" srcOrd="2" destOrd="0" presId="urn:microsoft.com/office/officeart/2008/layout/LinedList"/>
    <dgm:cxn modelId="{972A90E6-E96E-4A50-B729-2C165275142E}" type="presParOf" srcId="{7EEB7FF0-71F9-3745-935C-D29308E6AFBE}" destId="{2A966BFE-8FEF-2C46-BCDE-19DDE07E6851}" srcOrd="14" destOrd="0" presId="urn:microsoft.com/office/officeart/2008/layout/LinedList"/>
    <dgm:cxn modelId="{DAD95E79-1C82-4210-8E72-19A379595E3B}"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FEASR</a:t>
          </a:r>
          <a:r>
            <a:rPr lang="it-IT" dirty="0">
              <a:solidFill>
                <a:srgbClr val="1F497D"/>
              </a:solidFill>
            </a:rPr>
            <a:t> </a:t>
          </a: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a:t>mancato rispetto tempistica di realizzazione del progetto o con modalità non conformi ad esso;</a:t>
          </a:r>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a:t>gravi carenze documentali;</a:t>
          </a:r>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a:t>mancato possesso della qualifica di IAP;</a:t>
          </a:r>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a:t>mancato rispetto degli impegni stabiliti dal bando o degli obblighi di condizionalità;</a:t>
          </a:r>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a:t>inosservanza dei regolamenti UE;</a:t>
          </a:r>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a:t>sussistenza di informazioni antimafia </a:t>
          </a:r>
          <a:r>
            <a:rPr lang="it-IT" dirty="0" err="1"/>
            <a:t>interdittive</a:t>
          </a:r>
          <a:r>
            <a:rPr lang="it-IT" dirty="0"/>
            <a:t>. </a:t>
          </a:r>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44D99C12-0431-4E64-A70B-B24374015C83}" type="presOf" srcId="{ED855CF2-02E6-0D4C-98B5-98F7A49D805E}" destId="{F660E327-587F-234E-B44A-552B28E4B4FD}"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8E93933A-115D-43B4-9017-BA089C2F7587}" type="presOf" srcId="{B6CA3B14-85CB-174A-BC79-6DB7635DFD3B}" destId="{7C510E7F-F6B1-4846-9B82-85629B3BCAA7}"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C658A85C-5A29-424A-A744-B4593E01339D}" srcId="{F37C9996-67AD-DD4F-B455-68FE08D83AF8}" destId="{4EC0A743-673B-9A41-967A-56EBCC4C43EA}" srcOrd="3" destOrd="0" parTransId="{849429F5-D25D-2842-B3BC-42CA9243C303}" sibTransId="{7404A45D-95A7-0344-B7F7-152467CDB40E}"/>
    <dgm:cxn modelId="{77CD065F-5D0F-46C7-9126-FDBD42F24EC9}" type="presOf" srcId="{4EC0A743-673B-9A41-967A-56EBCC4C43EA}" destId="{423FB34D-5BA1-2A43-9623-F05669154640}" srcOrd="0" destOrd="0" presId="urn:microsoft.com/office/officeart/2008/layout/LinedList"/>
    <dgm:cxn modelId="{096BE970-322A-4E8D-8991-48B02FB64875}" type="presOf" srcId="{DB96064D-671E-5C46-BC15-5B398451867D}" destId="{9375F1AC-7CD2-9241-97D0-D2E74AB23CAB}" srcOrd="0" destOrd="0" presId="urn:microsoft.com/office/officeart/2008/layout/LinedList"/>
    <dgm:cxn modelId="{8761F591-CEEC-A149-8996-F6FBAA2B0D33}" srcId="{F37C9996-67AD-DD4F-B455-68FE08D83AF8}" destId="{ED855CF2-02E6-0D4C-98B5-98F7A49D805E}" srcOrd="5" destOrd="0" parTransId="{CDAC78FF-D035-FE4D-BC8F-230D13BC2849}" sibTransId="{8253E410-F976-4847-BE46-B1E7CE70283B}"/>
    <dgm:cxn modelId="{E59B7993-9EB7-744A-84B7-D22DDD1490DD}" srcId="{F37C9996-67AD-DD4F-B455-68FE08D83AF8}" destId="{B6CA3B14-85CB-174A-BC79-6DB7635DFD3B}" srcOrd="0" destOrd="0" parTransId="{0DA3629B-25E7-054A-8740-18F91B64C796}" sibTransId="{76BCE97F-ABB1-0F4B-9BF1-5755174D6129}"/>
    <dgm:cxn modelId="{F09D0598-5053-4BDD-8036-03EE1C777E1C}" type="presOf" srcId="{18A7541E-6B44-6140-AACD-22D610002A10}" destId="{D0432C69-7815-BB45-BD45-FAD146371B1F}" srcOrd="0" destOrd="0" presId="urn:microsoft.com/office/officeart/2008/layout/LinedList"/>
    <dgm:cxn modelId="{0FB414B8-4754-4848-9559-9920283E84B1}" type="presOf" srcId="{F37C9996-67AD-DD4F-B455-68FE08D83AF8}" destId="{F5BBE9BB-F84E-A94A-B24E-C2E38786D55D}" srcOrd="0" destOrd="0" presId="urn:microsoft.com/office/officeart/2008/layout/LinedList"/>
    <dgm:cxn modelId="{162E77D3-D571-447E-8A37-4D5ABB20AC44}" type="presOf" srcId="{79EE06F2-3CF3-184F-B1BA-2E2BBCB8D65E}" destId="{39595249-8BCD-EB42-BB61-C47761602BC6}"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4CFE5BF2-7FCA-40E1-8B6F-7894E82726F3}" type="presOf" srcId="{6EC30100-E83F-F04A-A760-82185B7C1421}" destId="{012F8EB7-A046-6C4C-9114-C7543AF1ECDE}"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E811ACD8-A555-4BE5-8F82-D494AD870549}" type="presParOf" srcId="{39595249-8BCD-EB42-BB61-C47761602BC6}" destId="{0CFDD4E0-B79B-0A4F-8AC6-BC7E7BCDB098}" srcOrd="0" destOrd="0" presId="urn:microsoft.com/office/officeart/2008/layout/LinedList"/>
    <dgm:cxn modelId="{00836001-BA6B-435D-BF93-AF4297E357C3}" type="presParOf" srcId="{39595249-8BCD-EB42-BB61-C47761602BC6}" destId="{6B82171D-6A2E-824A-92C1-4F24496B31C9}" srcOrd="1" destOrd="0" presId="urn:microsoft.com/office/officeart/2008/layout/LinedList"/>
    <dgm:cxn modelId="{125DC11C-A725-4C44-9E7C-892EE8010E97}" type="presParOf" srcId="{6B82171D-6A2E-824A-92C1-4F24496B31C9}" destId="{F5BBE9BB-F84E-A94A-B24E-C2E38786D55D}" srcOrd="0" destOrd="0" presId="urn:microsoft.com/office/officeart/2008/layout/LinedList"/>
    <dgm:cxn modelId="{359D5E67-A0CB-4A30-84F4-47ED4CD460E7}" type="presParOf" srcId="{6B82171D-6A2E-824A-92C1-4F24496B31C9}" destId="{AC0FD3F8-1323-C843-9D34-41709635A206}" srcOrd="1" destOrd="0" presId="urn:microsoft.com/office/officeart/2008/layout/LinedList"/>
    <dgm:cxn modelId="{9A31C27E-8848-4E8C-8EC1-768F626D7784}" type="presParOf" srcId="{AC0FD3F8-1323-C843-9D34-41709635A206}" destId="{7F9DA335-6B5C-114F-BE3E-B2620BB276BE}" srcOrd="0" destOrd="0" presId="urn:microsoft.com/office/officeart/2008/layout/LinedList"/>
    <dgm:cxn modelId="{BBBE4288-D148-4757-AC74-E33253CDD0F3}" type="presParOf" srcId="{AC0FD3F8-1323-C843-9D34-41709635A206}" destId="{EEBC7627-E96B-B144-B27E-5ADF11527086}" srcOrd="1" destOrd="0" presId="urn:microsoft.com/office/officeart/2008/layout/LinedList"/>
    <dgm:cxn modelId="{C5B81251-9A44-4E0B-825C-D6A5B8597989}" type="presParOf" srcId="{EEBC7627-E96B-B144-B27E-5ADF11527086}" destId="{4B122791-DC5B-DC46-929F-8E9C784BB511}" srcOrd="0" destOrd="0" presId="urn:microsoft.com/office/officeart/2008/layout/LinedList"/>
    <dgm:cxn modelId="{F7196659-79EA-4AB2-BD70-1EB0FBD94510}" type="presParOf" srcId="{EEBC7627-E96B-B144-B27E-5ADF11527086}" destId="{7C510E7F-F6B1-4846-9B82-85629B3BCAA7}" srcOrd="1" destOrd="0" presId="urn:microsoft.com/office/officeart/2008/layout/LinedList"/>
    <dgm:cxn modelId="{43945C40-5E65-437C-BF4B-3AC96507B196}" type="presParOf" srcId="{EEBC7627-E96B-B144-B27E-5ADF11527086}" destId="{89401F78-B00A-554E-8C72-9297238B7163}" srcOrd="2" destOrd="0" presId="urn:microsoft.com/office/officeart/2008/layout/LinedList"/>
    <dgm:cxn modelId="{25159F1D-9581-439C-A1AC-1936B3E04C15}" type="presParOf" srcId="{AC0FD3F8-1323-C843-9D34-41709635A206}" destId="{D668E1D5-C497-EF42-88D8-268CEDC3F197}" srcOrd="2" destOrd="0" presId="urn:microsoft.com/office/officeart/2008/layout/LinedList"/>
    <dgm:cxn modelId="{523E219A-2AD7-4E02-8FE6-3039F244388E}" type="presParOf" srcId="{AC0FD3F8-1323-C843-9D34-41709635A206}" destId="{FC531938-4637-6E4D-AE8C-CE7BB3C62379}" srcOrd="3" destOrd="0" presId="urn:microsoft.com/office/officeart/2008/layout/LinedList"/>
    <dgm:cxn modelId="{95BC577E-9E32-4DF9-8B72-45D5E3C39C8C}" type="presParOf" srcId="{AC0FD3F8-1323-C843-9D34-41709635A206}" destId="{9CA58585-E201-234C-BE00-A52030676D1D}" srcOrd="4" destOrd="0" presId="urn:microsoft.com/office/officeart/2008/layout/LinedList"/>
    <dgm:cxn modelId="{B040DD52-1CA9-4590-8E0C-CFC1EB5C8C0C}" type="presParOf" srcId="{9CA58585-E201-234C-BE00-A52030676D1D}" destId="{2177B1EC-AD68-8149-8866-18D6D9109F61}" srcOrd="0" destOrd="0" presId="urn:microsoft.com/office/officeart/2008/layout/LinedList"/>
    <dgm:cxn modelId="{43A3D04E-E4D0-49A2-8833-2BA91A821CC1}" type="presParOf" srcId="{9CA58585-E201-234C-BE00-A52030676D1D}" destId="{9375F1AC-7CD2-9241-97D0-D2E74AB23CAB}" srcOrd="1" destOrd="0" presId="urn:microsoft.com/office/officeart/2008/layout/LinedList"/>
    <dgm:cxn modelId="{B1A8A161-422F-4F95-B6E1-6DB6DF66A5C6}" type="presParOf" srcId="{9CA58585-E201-234C-BE00-A52030676D1D}" destId="{E15C9BCB-21C2-7749-B409-18942A4CF10A}" srcOrd="2" destOrd="0" presId="urn:microsoft.com/office/officeart/2008/layout/LinedList"/>
    <dgm:cxn modelId="{EF103798-BC06-482F-BD9B-66F8218BD7A3}" type="presParOf" srcId="{AC0FD3F8-1323-C843-9D34-41709635A206}" destId="{3756D86B-4268-4D42-B20B-BA1BB66BDD3C}" srcOrd="5" destOrd="0" presId="urn:microsoft.com/office/officeart/2008/layout/LinedList"/>
    <dgm:cxn modelId="{3F13A549-1C7B-412A-818F-18E349E7A93B}" type="presParOf" srcId="{AC0FD3F8-1323-C843-9D34-41709635A206}" destId="{0D9D6142-E739-E740-93A3-EC5E357C68AD}" srcOrd="6" destOrd="0" presId="urn:microsoft.com/office/officeart/2008/layout/LinedList"/>
    <dgm:cxn modelId="{C6A95119-98E8-4C6E-B2AE-A842C5EFF8EA}" type="presParOf" srcId="{AC0FD3F8-1323-C843-9D34-41709635A206}" destId="{EA1A33A8-7EA8-ED49-89A0-E09E4C60C6A5}" srcOrd="7" destOrd="0" presId="urn:microsoft.com/office/officeart/2008/layout/LinedList"/>
    <dgm:cxn modelId="{6E7385BF-D5EF-434B-A0A0-6719ED59C91A}" type="presParOf" srcId="{EA1A33A8-7EA8-ED49-89A0-E09E4C60C6A5}" destId="{F08E0FEE-A681-E241-9508-0BAB42E75F53}" srcOrd="0" destOrd="0" presId="urn:microsoft.com/office/officeart/2008/layout/LinedList"/>
    <dgm:cxn modelId="{414266F0-CBE2-4C19-B4D3-3F11451E2672}" type="presParOf" srcId="{EA1A33A8-7EA8-ED49-89A0-E09E4C60C6A5}" destId="{012F8EB7-A046-6C4C-9114-C7543AF1ECDE}" srcOrd="1" destOrd="0" presId="urn:microsoft.com/office/officeart/2008/layout/LinedList"/>
    <dgm:cxn modelId="{E5718EAD-A6E0-4015-B287-BA374A461BE1}" type="presParOf" srcId="{EA1A33A8-7EA8-ED49-89A0-E09E4C60C6A5}" destId="{715DE621-2759-1046-BB61-54D2870072C5}" srcOrd="2" destOrd="0" presId="urn:microsoft.com/office/officeart/2008/layout/LinedList"/>
    <dgm:cxn modelId="{FBDC1575-06E6-45F6-AF31-BBE70AE03C1A}" type="presParOf" srcId="{AC0FD3F8-1323-C843-9D34-41709635A206}" destId="{F308C690-C75D-EE43-81C4-984EBF93639A}" srcOrd="8" destOrd="0" presId="urn:microsoft.com/office/officeart/2008/layout/LinedList"/>
    <dgm:cxn modelId="{1D222B5A-7FC7-4EE4-8B4B-B9ACA0BBE725}" type="presParOf" srcId="{AC0FD3F8-1323-C843-9D34-41709635A206}" destId="{4919DE45-1D82-0E48-B7A0-A38184B44673}" srcOrd="9" destOrd="0" presId="urn:microsoft.com/office/officeart/2008/layout/LinedList"/>
    <dgm:cxn modelId="{895C0680-6F84-4713-8320-DF12DD2EABD3}" type="presParOf" srcId="{AC0FD3F8-1323-C843-9D34-41709635A206}" destId="{DDBBECD5-B8E0-7643-8636-ACD4A320A650}" srcOrd="10" destOrd="0" presId="urn:microsoft.com/office/officeart/2008/layout/LinedList"/>
    <dgm:cxn modelId="{FAD985FD-BDBC-4A22-99BC-E0A160DA7C4C}" type="presParOf" srcId="{DDBBECD5-B8E0-7643-8636-ACD4A320A650}" destId="{0F8D9DA3-0CA2-7A4E-AF3C-D12AA621F807}" srcOrd="0" destOrd="0" presId="urn:microsoft.com/office/officeart/2008/layout/LinedList"/>
    <dgm:cxn modelId="{91A314E5-155F-4E26-9A10-EA02757C87E0}" type="presParOf" srcId="{DDBBECD5-B8E0-7643-8636-ACD4A320A650}" destId="{423FB34D-5BA1-2A43-9623-F05669154640}" srcOrd="1" destOrd="0" presId="urn:microsoft.com/office/officeart/2008/layout/LinedList"/>
    <dgm:cxn modelId="{A09607B4-3FA5-4040-B89E-F8A6E0538B82}" type="presParOf" srcId="{DDBBECD5-B8E0-7643-8636-ACD4A320A650}" destId="{756B7863-AC33-CE42-BE29-CF2DA452DF18}" srcOrd="2" destOrd="0" presId="urn:microsoft.com/office/officeart/2008/layout/LinedList"/>
    <dgm:cxn modelId="{CF78BCFF-18EE-4B6B-AC36-115E64CD57C5}" type="presParOf" srcId="{AC0FD3F8-1323-C843-9D34-41709635A206}" destId="{D9F58F06-7947-DF42-A4CF-5E32109E7684}" srcOrd="11" destOrd="0" presId="urn:microsoft.com/office/officeart/2008/layout/LinedList"/>
    <dgm:cxn modelId="{97B3B056-3A59-4E03-BE2E-E689A3207051}" type="presParOf" srcId="{AC0FD3F8-1323-C843-9D34-41709635A206}" destId="{E9CFB138-F20D-6A4B-863C-665402555D23}" srcOrd="12" destOrd="0" presId="urn:microsoft.com/office/officeart/2008/layout/LinedList"/>
    <dgm:cxn modelId="{7E16AB59-288C-401B-BDDA-4002378E460C}" type="presParOf" srcId="{AC0FD3F8-1323-C843-9D34-41709635A206}" destId="{4F5E8797-CD43-144D-B2A4-0A5E9EC143E1}" srcOrd="13" destOrd="0" presId="urn:microsoft.com/office/officeart/2008/layout/LinedList"/>
    <dgm:cxn modelId="{7F4006FE-647E-41E5-A03E-4D694C9D0E59}" type="presParOf" srcId="{4F5E8797-CD43-144D-B2A4-0A5E9EC143E1}" destId="{91AD7920-8529-B645-8527-F48E06F8B199}" srcOrd="0" destOrd="0" presId="urn:microsoft.com/office/officeart/2008/layout/LinedList"/>
    <dgm:cxn modelId="{59FCB91A-2217-4C7D-9C35-9FDEA6B8BE55}" type="presParOf" srcId="{4F5E8797-CD43-144D-B2A4-0A5E9EC143E1}" destId="{D0432C69-7815-BB45-BD45-FAD146371B1F}" srcOrd="1" destOrd="0" presId="urn:microsoft.com/office/officeart/2008/layout/LinedList"/>
    <dgm:cxn modelId="{DE97CA29-2185-42A0-99B7-4EB8BBF6D6D9}" type="presParOf" srcId="{4F5E8797-CD43-144D-B2A4-0A5E9EC143E1}" destId="{00EA1FEC-D4B4-C94E-A6A2-2E4084CEAAE2}" srcOrd="2" destOrd="0" presId="urn:microsoft.com/office/officeart/2008/layout/LinedList"/>
    <dgm:cxn modelId="{24EBB0AD-65D1-4BA4-81FB-8535A01851C2}" type="presParOf" srcId="{AC0FD3F8-1323-C843-9D34-41709635A206}" destId="{D630624A-396E-3D44-AE07-B7CC6116BB61}" srcOrd="14" destOrd="0" presId="urn:microsoft.com/office/officeart/2008/layout/LinedList"/>
    <dgm:cxn modelId="{DF028700-71EF-4F27-877C-576DAB30B703}" type="presParOf" srcId="{AC0FD3F8-1323-C843-9D34-41709635A206}" destId="{04CFC619-6D0D-364E-8533-DD9B5BCF24CA}" srcOrd="15" destOrd="0" presId="urn:microsoft.com/office/officeart/2008/layout/LinedList"/>
    <dgm:cxn modelId="{EBF19051-BCB8-4855-8F5E-65A1A7E7DEED}" type="presParOf" srcId="{AC0FD3F8-1323-C843-9D34-41709635A206}" destId="{D1D56EBE-E4DC-2B45-A491-AB67B09B505E}" srcOrd="16" destOrd="0" presId="urn:microsoft.com/office/officeart/2008/layout/LinedList"/>
    <dgm:cxn modelId="{E6EA9C54-46F4-4CE8-82A3-2AC4CD429CB6}" type="presParOf" srcId="{D1D56EBE-E4DC-2B45-A491-AB67B09B505E}" destId="{9839E007-7B01-A547-B556-64B003695FAB}" srcOrd="0" destOrd="0" presId="urn:microsoft.com/office/officeart/2008/layout/LinedList"/>
    <dgm:cxn modelId="{66C15114-17FD-4792-93D1-13D32AE8CDDF}" type="presParOf" srcId="{D1D56EBE-E4DC-2B45-A491-AB67B09B505E}" destId="{F660E327-587F-234E-B44A-552B28E4B4FD}" srcOrd="1" destOrd="0" presId="urn:microsoft.com/office/officeart/2008/layout/LinedList"/>
    <dgm:cxn modelId="{3A7898A8-4BF7-473E-933F-B3CC4A9238D1}" type="presParOf" srcId="{D1D56EBE-E4DC-2B45-A491-AB67B09B505E}" destId="{6768E892-AECC-6A4E-98F5-FB726A2AD3EC}" srcOrd="2" destOrd="0" presId="urn:microsoft.com/office/officeart/2008/layout/LinedList"/>
    <dgm:cxn modelId="{C348FFA5-4CF2-4607-AFDE-61C9ED7A2977}" type="presParOf" srcId="{AC0FD3F8-1323-C843-9D34-41709635A206}" destId="{E22D18EB-F896-914E-A880-CD3DFB7CE4CF}" srcOrd="17" destOrd="0" presId="urn:microsoft.com/office/officeart/2008/layout/LinedList"/>
    <dgm:cxn modelId="{C75AC101-1246-4927-9556-E35D805FD77D}"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a:t>dichiarazione in domanda di terreni confiscati,</a:t>
          </a:r>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a:t>appartenenti ad enti pubblici o a privati ignari;</a:t>
          </a:r>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a:t>presentazione di domande da parte di soggetti sottoposti a misure di prevenzione;</a:t>
          </a:r>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a:t>utilizzo di titoli di conduzione falsi, stipulati con soggetti deceduti o non conformi alla normativa;</a:t>
          </a:r>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a:t>domande non sottoscritte.</a:t>
          </a:r>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01C5A212-E71E-4160-9CAA-88E6E8B18D25}" type="presOf" srcId="{6D22C738-81EA-0346-A181-19A64A232B02}" destId="{CBF4F64B-EE77-DC44-AEFC-A776D82D4015}" srcOrd="0" destOrd="0" presId="urn:microsoft.com/office/officeart/2008/layout/LinedList"/>
    <dgm:cxn modelId="{62789738-94B0-4197-A291-09233600287C}" type="presOf" srcId="{CE6E6C9E-0583-F341-82CC-195955980F6B}" destId="{3911B162-AA0C-D64C-81AE-523820857518}" srcOrd="0" destOrd="0" presId="urn:microsoft.com/office/officeart/2008/layout/LinedList"/>
    <dgm:cxn modelId="{F2A59938-24C7-4E83-86B0-6DBC44C667FF}" type="presOf" srcId="{33CA4341-5A29-B14F-B46B-6AB749C77B14}" destId="{7551FD9C-D73A-3344-A215-3651F1418397}" srcOrd="0" destOrd="0" presId="urn:microsoft.com/office/officeart/2008/layout/LinedList"/>
    <dgm:cxn modelId="{787B5450-4ED9-4F45-A96A-C9CB21F1D0DE}" type="presOf" srcId="{42CB30BE-D999-A642-AD8A-96122153717C}" destId="{32DBF20C-0445-CE4B-934A-98DF8D8627B1}" srcOrd="0" destOrd="0" presId="urn:microsoft.com/office/officeart/2008/layout/LinedList"/>
    <dgm:cxn modelId="{17C8EB5B-FBEE-4156-A7D7-A85063C1055B}" type="presOf" srcId="{88DFD78A-E790-FE4A-9A07-62720D3A9B31}" destId="{937D6549-D281-D74C-A0A8-632769FF3D02}" srcOrd="0" destOrd="0" presId="urn:microsoft.com/office/officeart/2008/layout/LinedList"/>
    <dgm:cxn modelId="{5F7DF284-4D77-0641-8DF9-3ED88F97EEF7}" srcId="{6FAC6C9A-6E15-3F42-9206-2D909C3E64B3}" destId="{33CA4341-5A29-B14F-B46B-6AB749C77B14}" srcOrd="3" destOrd="0" parTransId="{8B15DA66-AB10-C249-8496-00633DB64C4C}" sibTransId="{3D20AF24-491E-DD4C-8AAA-25739D8B4E5A}"/>
    <dgm:cxn modelId="{10F07C8E-81D6-DB47-BA6E-5DA02C79B533}" srcId="{6FAC6C9A-6E15-3F42-9206-2D909C3E64B3}" destId="{B4F74146-6852-C149-847C-124ABBD44D7F}" srcOrd="2" destOrd="0" parTransId="{715D41CD-3E45-4B43-B36F-3612C06325B1}" sibTransId="{7E826DF6-7A3E-3148-BBF0-DAF6016EEBC3}"/>
    <dgm:cxn modelId="{60997D95-83D5-44BB-9082-B901F05ACEB7}" type="presOf" srcId="{6FAC6C9A-6E15-3F42-9206-2D909C3E64B3}" destId="{10C03418-B3E9-244B-8F1C-16D1E844A3B9}"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AA16FBD0-B2C4-2348-BDD2-8A1675DE8C51}" srcId="{6FAC6C9A-6E15-3F42-9206-2D909C3E64B3}" destId="{CE6E6C9E-0583-F341-82CC-195955980F6B}" srcOrd="4" destOrd="0" parTransId="{C78B6B1E-55EA-724E-974D-A74445915CB5}" sibTransId="{2D2A8FC8-BC05-0D4A-BD2B-B880C6B0042E}"/>
    <dgm:cxn modelId="{259115D1-A68F-4620-87C7-C71C51EDB88A}" type="presOf" srcId="{B4F74146-6852-C149-847C-124ABBD44D7F}" destId="{CFC76423-5D08-5747-8749-E0458E83CDE7}"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A686E8DA-8357-1841-BC9F-E4269B8FFE63}" srcId="{6FAC6C9A-6E15-3F42-9206-2D909C3E64B3}" destId="{88DFD78A-E790-FE4A-9A07-62720D3A9B31}" srcOrd="0" destOrd="0" parTransId="{0E112072-24BF-8140-898E-1AB47238D3FC}" sibTransId="{3BF7D205-4281-CA4B-92F3-4EF57E97E814}"/>
    <dgm:cxn modelId="{B84B8607-E56F-4E35-BC0A-D9F1EF5B4093}" type="presParOf" srcId="{CBF4F64B-EE77-DC44-AEFC-A776D82D4015}" destId="{C5BCD322-4FE3-BD4D-B2E7-C82628062238}" srcOrd="0" destOrd="0" presId="urn:microsoft.com/office/officeart/2008/layout/LinedList"/>
    <dgm:cxn modelId="{1DF6E753-DC39-4AF8-BEFC-ED737E7B7355}" type="presParOf" srcId="{CBF4F64B-EE77-DC44-AEFC-A776D82D4015}" destId="{C59F4C85-A81F-3C43-8040-D04808DEAD7E}" srcOrd="1" destOrd="0" presId="urn:microsoft.com/office/officeart/2008/layout/LinedList"/>
    <dgm:cxn modelId="{F7E2167F-AE78-49C0-85A6-9EF0B3B35995}" type="presParOf" srcId="{C59F4C85-A81F-3C43-8040-D04808DEAD7E}" destId="{10C03418-B3E9-244B-8F1C-16D1E844A3B9}" srcOrd="0" destOrd="0" presId="urn:microsoft.com/office/officeart/2008/layout/LinedList"/>
    <dgm:cxn modelId="{C94D8C5D-C753-473C-804B-FF58E1494AFD}" type="presParOf" srcId="{C59F4C85-A81F-3C43-8040-D04808DEAD7E}" destId="{59CD019D-189C-7A4B-AFA4-5FA622607317}" srcOrd="1" destOrd="0" presId="urn:microsoft.com/office/officeart/2008/layout/LinedList"/>
    <dgm:cxn modelId="{04F7BD23-682B-4EEE-8225-5E3AD72CD9A0}" type="presParOf" srcId="{59CD019D-189C-7A4B-AFA4-5FA622607317}" destId="{5F288400-D09B-9D45-8900-9E68800AD939}" srcOrd="0" destOrd="0" presId="urn:microsoft.com/office/officeart/2008/layout/LinedList"/>
    <dgm:cxn modelId="{901B4B20-B740-4F13-B1AF-4354DB96C131}" type="presParOf" srcId="{59CD019D-189C-7A4B-AFA4-5FA622607317}" destId="{DE19BA26-6CFC-9E4A-A4C7-D1C25FCAB479}" srcOrd="1" destOrd="0" presId="urn:microsoft.com/office/officeart/2008/layout/LinedList"/>
    <dgm:cxn modelId="{7CDF7A4C-C322-4938-8C1B-BBA8C2B274D5}" type="presParOf" srcId="{DE19BA26-6CFC-9E4A-A4C7-D1C25FCAB479}" destId="{BE1DFEE9-05E9-8949-AF1D-24BCEC24A7BB}" srcOrd="0" destOrd="0" presId="urn:microsoft.com/office/officeart/2008/layout/LinedList"/>
    <dgm:cxn modelId="{E384FD27-30BB-4DF9-87C6-446535403567}" type="presParOf" srcId="{DE19BA26-6CFC-9E4A-A4C7-D1C25FCAB479}" destId="{937D6549-D281-D74C-A0A8-632769FF3D02}" srcOrd="1" destOrd="0" presId="urn:microsoft.com/office/officeart/2008/layout/LinedList"/>
    <dgm:cxn modelId="{65FEE51E-D3F5-4612-AB6A-CE89C50E8A4B}" type="presParOf" srcId="{DE19BA26-6CFC-9E4A-A4C7-D1C25FCAB479}" destId="{5E82A191-B396-C94E-BC94-DFEED206840C}" srcOrd="2" destOrd="0" presId="urn:microsoft.com/office/officeart/2008/layout/LinedList"/>
    <dgm:cxn modelId="{7126DD02-071A-481F-9345-167BF53210EF}" type="presParOf" srcId="{59CD019D-189C-7A4B-AFA4-5FA622607317}" destId="{28345EC0-3BDD-6B4F-86E2-F96F8D1FD9A9}" srcOrd="2" destOrd="0" presId="urn:microsoft.com/office/officeart/2008/layout/LinedList"/>
    <dgm:cxn modelId="{3E636C0D-5C88-4A28-AEC9-B12D3FAEDBA4}" type="presParOf" srcId="{59CD019D-189C-7A4B-AFA4-5FA622607317}" destId="{6F90458C-5060-914C-A2A9-B352EBBD3FD8}" srcOrd="3" destOrd="0" presId="urn:microsoft.com/office/officeart/2008/layout/LinedList"/>
    <dgm:cxn modelId="{691A9B70-65C4-489E-83D3-23CCADAAF131}" type="presParOf" srcId="{59CD019D-189C-7A4B-AFA4-5FA622607317}" destId="{80158CF4-879A-8F4B-AB32-0A81706819E0}" srcOrd="4" destOrd="0" presId="urn:microsoft.com/office/officeart/2008/layout/LinedList"/>
    <dgm:cxn modelId="{CB5FFB1E-06E2-43BE-A833-67E92E956703}" type="presParOf" srcId="{80158CF4-879A-8F4B-AB32-0A81706819E0}" destId="{D929796E-6278-E841-9804-41399BFC95F9}" srcOrd="0" destOrd="0" presId="urn:microsoft.com/office/officeart/2008/layout/LinedList"/>
    <dgm:cxn modelId="{698A95F5-8F15-4A2B-B3E4-CD9F73D8E77D}" type="presParOf" srcId="{80158CF4-879A-8F4B-AB32-0A81706819E0}" destId="{32DBF20C-0445-CE4B-934A-98DF8D8627B1}" srcOrd="1" destOrd="0" presId="urn:microsoft.com/office/officeart/2008/layout/LinedList"/>
    <dgm:cxn modelId="{AD117ED7-57D2-47EF-865E-AC5B0F62D591}" type="presParOf" srcId="{80158CF4-879A-8F4B-AB32-0A81706819E0}" destId="{3494B112-A9C0-684C-BF40-8A60CD2FBC12}" srcOrd="2" destOrd="0" presId="urn:microsoft.com/office/officeart/2008/layout/LinedList"/>
    <dgm:cxn modelId="{1082CDBE-1EA1-4676-AFE7-785DEA4DD046}" type="presParOf" srcId="{59CD019D-189C-7A4B-AFA4-5FA622607317}" destId="{B06EC698-0C34-EF4B-8AEF-4E29F0A845C3}" srcOrd="5" destOrd="0" presId="urn:microsoft.com/office/officeart/2008/layout/LinedList"/>
    <dgm:cxn modelId="{B730D502-819C-4DF0-A0F1-FC5BBE812DDE}" type="presParOf" srcId="{59CD019D-189C-7A4B-AFA4-5FA622607317}" destId="{153466AE-A300-A946-96C6-941F738FEADF}" srcOrd="6" destOrd="0" presId="urn:microsoft.com/office/officeart/2008/layout/LinedList"/>
    <dgm:cxn modelId="{55DA7BF4-C917-41D7-AFCA-C34CB9DE311F}" type="presParOf" srcId="{59CD019D-189C-7A4B-AFA4-5FA622607317}" destId="{77874A81-CC86-FE4A-B0C4-F2978DAA838D}" srcOrd="7" destOrd="0" presId="urn:microsoft.com/office/officeart/2008/layout/LinedList"/>
    <dgm:cxn modelId="{A49050F8-6F00-4BE8-B9B3-28F28E85B112}" type="presParOf" srcId="{77874A81-CC86-FE4A-B0C4-F2978DAA838D}" destId="{3F730CA3-E597-3B4B-8758-921A866A3A56}" srcOrd="0" destOrd="0" presId="urn:microsoft.com/office/officeart/2008/layout/LinedList"/>
    <dgm:cxn modelId="{852117D1-E916-44BB-A574-47134C0DC090}" type="presParOf" srcId="{77874A81-CC86-FE4A-B0C4-F2978DAA838D}" destId="{CFC76423-5D08-5747-8749-E0458E83CDE7}" srcOrd="1" destOrd="0" presId="urn:microsoft.com/office/officeart/2008/layout/LinedList"/>
    <dgm:cxn modelId="{AF33132F-4185-4BB7-9CD7-D65866A04F5D}" type="presParOf" srcId="{77874A81-CC86-FE4A-B0C4-F2978DAA838D}" destId="{F41752C9-0130-314A-B198-3AD7182B59B1}" srcOrd="2" destOrd="0" presId="urn:microsoft.com/office/officeart/2008/layout/LinedList"/>
    <dgm:cxn modelId="{0BE55DDF-3B61-4FBD-ADCC-9451636CE084}" type="presParOf" srcId="{59CD019D-189C-7A4B-AFA4-5FA622607317}" destId="{A5F6B83E-4A12-4A42-BEFC-748457936183}" srcOrd="8" destOrd="0" presId="urn:microsoft.com/office/officeart/2008/layout/LinedList"/>
    <dgm:cxn modelId="{DD886DBB-83A5-43AC-B60B-354B87E29EC9}" type="presParOf" srcId="{59CD019D-189C-7A4B-AFA4-5FA622607317}" destId="{05F7AC47-B741-9F43-B5EA-1027CA3A9558}" srcOrd="9" destOrd="0" presId="urn:microsoft.com/office/officeart/2008/layout/LinedList"/>
    <dgm:cxn modelId="{01295E7A-1A5A-4854-805B-11D9E540DBC0}" type="presParOf" srcId="{59CD019D-189C-7A4B-AFA4-5FA622607317}" destId="{B4D7FE86-8D0A-9740-8802-CE2EA9B3EC9F}" srcOrd="10" destOrd="0" presId="urn:microsoft.com/office/officeart/2008/layout/LinedList"/>
    <dgm:cxn modelId="{178BB40A-5A95-47BC-8B9C-4F3C6F1C8C22}" type="presParOf" srcId="{B4D7FE86-8D0A-9740-8802-CE2EA9B3EC9F}" destId="{41B07B8A-869C-BC47-A0E0-5B3C279CAA1E}" srcOrd="0" destOrd="0" presId="urn:microsoft.com/office/officeart/2008/layout/LinedList"/>
    <dgm:cxn modelId="{357CA451-3E77-423F-9AB2-015D8B543353}" type="presParOf" srcId="{B4D7FE86-8D0A-9740-8802-CE2EA9B3EC9F}" destId="{7551FD9C-D73A-3344-A215-3651F1418397}" srcOrd="1" destOrd="0" presId="urn:microsoft.com/office/officeart/2008/layout/LinedList"/>
    <dgm:cxn modelId="{565863C5-1615-4376-8ADF-F12D0ECDBC12}" type="presParOf" srcId="{B4D7FE86-8D0A-9740-8802-CE2EA9B3EC9F}" destId="{EB65990D-3F62-9A4D-A32D-3C0592B8C4DB}" srcOrd="2" destOrd="0" presId="urn:microsoft.com/office/officeart/2008/layout/LinedList"/>
    <dgm:cxn modelId="{EB3767AE-EFC6-409D-914C-406525091D87}" type="presParOf" srcId="{59CD019D-189C-7A4B-AFA4-5FA622607317}" destId="{3327D35A-C18E-5C49-A2FC-1A7316547890}" srcOrd="11" destOrd="0" presId="urn:microsoft.com/office/officeart/2008/layout/LinedList"/>
    <dgm:cxn modelId="{ADC8D52A-EA2A-48C4-A35A-A5274ACE6E6B}" type="presParOf" srcId="{59CD019D-189C-7A4B-AFA4-5FA622607317}" destId="{81085D20-92A7-BB42-A4ED-37C093C94B79}" srcOrd="12" destOrd="0" presId="urn:microsoft.com/office/officeart/2008/layout/LinedList"/>
    <dgm:cxn modelId="{CA2641A5-3225-4E91-BF4B-823832CE967B}" type="presParOf" srcId="{59CD019D-189C-7A4B-AFA4-5FA622607317}" destId="{A4EFF3A4-2F04-E241-A42B-1E4696A2F475}" srcOrd="13" destOrd="0" presId="urn:microsoft.com/office/officeart/2008/layout/LinedList"/>
    <dgm:cxn modelId="{51B2A242-4F0D-4FC3-AA4C-A026F9D52291}" type="presParOf" srcId="{A4EFF3A4-2F04-E241-A42B-1E4696A2F475}" destId="{4A2AE0F4-F11D-4244-964F-30F1159D9B82}" srcOrd="0" destOrd="0" presId="urn:microsoft.com/office/officeart/2008/layout/LinedList"/>
    <dgm:cxn modelId="{25F62EFA-8EF8-409B-AF89-76F60BC56044}" type="presParOf" srcId="{A4EFF3A4-2F04-E241-A42B-1E4696A2F475}" destId="{3911B162-AA0C-D64C-81AE-523820857518}" srcOrd="1" destOrd="0" presId="urn:microsoft.com/office/officeart/2008/layout/LinedList"/>
    <dgm:cxn modelId="{D4E0C792-9850-4DA8-BC74-CAA0958FD201}" type="presParOf" srcId="{A4EFF3A4-2F04-E241-A42B-1E4696A2F475}" destId="{41BAAC65-6ADC-5341-8EAD-771AC5DF5EB7}" srcOrd="2" destOrd="0" presId="urn:microsoft.com/office/officeart/2008/layout/LinedList"/>
    <dgm:cxn modelId="{61397936-2E11-4DE1-9FEF-5EC1DC914FB6}" type="presParOf" srcId="{59CD019D-189C-7A4B-AFA4-5FA622607317}" destId="{FE57A229-4C75-2E48-89D1-93D4FAE3708E}" srcOrd="14" destOrd="0" presId="urn:microsoft.com/office/officeart/2008/layout/LinedList"/>
    <dgm:cxn modelId="{8B871A0D-A0A0-428F-A3D7-C5D03FB3B4C6}"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a:t>avvio dei </a:t>
          </a:r>
          <a:r>
            <a:rPr lang="it-IT" b="1" dirty="0"/>
            <a:t>recuperi coattivi</a:t>
          </a:r>
          <a:r>
            <a:rPr lang="it-IT" dirty="0"/>
            <a:t> mediante </a:t>
          </a:r>
          <a:r>
            <a:rPr lang="it-IT" u="sng" dirty="0"/>
            <a:t>ingiunzioni e pignoramenti</a:t>
          </a:r>
          <a:r>
            <a:rPr lang="it-IT" dirty="0"/>
            <a:t> (con ingente impegno di risorse economiche e strumentali);</a:t>
          </a:r>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a:t>implementazione di nuovi </a:t>
          </a:r>
          <a:r>
            <a:rPr lang="it-IT" b="1" dirty="0"/>
            <a:t>strumenti di prevenzione delle frodi </a:t>
          </a:r>
          <a:r>
            <a:rPr lang="it-IT" dirty="0"/>
            <a:t>(informatici, amministrativi e formativi);</a:t>
          </a:r>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a:t>stipulazione di </a:t>
          </a:r>
          <a:r>
            <a:rPr lang="it-IT" b="1" dirty="0"/>
            <a:t>intese, convenzioni e protocolli di legalità</a:t>
          </a:r>
          <a:r>
            <a:rPr lang="it-IT" dirty="0"/>
            <a:t> con la Corte dei Conti, le Prefetture e la Guardia di Finanza;</a:t>
          </a:r>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a:t>coinvolgimento</a:t>
          </a:r>
          <a:r>
            <a:rPr lang="it-IT" dirty="0"/>
            <a:t>, in chiave collaborativa, </a:t>
          </a:r>
          <a:r>
            <a:rPr lang="it-IT" b="1" dirty="0"/>
            <a:t>dei CAA</a:t>
          </a:r>
          <a:r>
            <a:rPr lang="it-IT" dirty="0"/>
            <a:t> nell</a:t>
          </a:r>
          <a:r>
            <a:rPr lang="it-IT" altLang="ja-JP" dirty="0"/>
            <a:t>’</a:t>
          </a:r>
          <a:r>
            <a:rPr lang="it-IT" dirty="0"/>
            <a:t>attività di recupero delle indebite percezioni;</a:t>
          </a:r>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a:t>sensibilizzazione </a:t>
          </a:r>
          <a:r>
            <a:rPr lang="it-IT" dirty="0"/>
            <a:t>dei beneficiari per il radicamento di una </a:t>
          </a:r>
          <a:r>
            <a:rPr lang="it-IT" b="1" dirty="0"/>
            <a:t>cultura della legalità</a:t>
          </a:r>
          <a:r>
            <a:rPr lang="it-IT" dirty="0"/>
            <a:t> e dell</a:t>
          </a:r>
          <a:r>
            <a:rPr lang="it-IT" altLang="ja-JP" dirty="0"/>
            <a:t>’</a:t>
          </a:r>
          <a:r>
            <a:rPr lang="it-IT" dirty="0"/>
            <a:t>integrità d</a:t>
          </a:r>
          <a:r>
            <a:rPr lang="it-IT" altLang="ja-JP" dirty="0"/>
            <a:t>’</a:t>
          </a:r>
          <a:r>
            <a:rPr lang="it-IT" dirty="0"/>
            <a:t>impresa.</a:t>
          </a:r>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FD761425-BD5B-48E9-AF22-032CF255AB7C}" type="presOf" srcId="{5363E524-B3A1-4545-A25C-B8069D1F0D4A}" destId="{03CCFEA6-C18B-2449-8D4A-14AADA817910}" srcOrd="0" destOrd="0" presId="urn:microsoft.com/office/officeart/2008/layout/LinedList"/>
    <dgm:cxn modelId="{8A8D085F-E3AD-421B-94EC-A380EA87C855}" type="presOf" srcId="{2FAE9482-61D1-B447-869F-C22FFB6FECB9}" destId="{EB8C50B4-D1A1-3E4D-A088-355BCE163A0C}" srcOrd="0" destOrd="0" presId="urn:microsoft.com/office/officeart/2008/layout/LinedList"/>
    <dgm:cxn modelId="{2C625E6A-24F5-4F07-9A2D-A21CFE05BFFD}" type="presOf" srcId="{6065E373-33A4-EC4A-B8B5-468653A56F8D}" destId="{A91DC6E5-2E71-D14E-89B6-5D4F1431C844}"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5432BD74-45CF-2640-B02C-3761394ABA4C}" srcId="{504C7FE5-7EC6-5847-B989-29C3195245EF}" destId="{2FAE9482-61D1-B447-869F-C22FFB6FECB9}" srcOrd="3" destOrd="0" parTransId="{F79A089F-AE00-9D46-AA72-8FA543217F39}" sibTransId="{A94142F3-EF8F-4940-8FDB-4406088328DB}"/>
    <dgm:cxn modelId="{B2855886-1F7B-408C-BAD2-C946DCF32F26}" type="presOf" srcId="{5BAD5633-1B70-A645-9281-B5CA3B2E189E}" destId="{AA3741AD-D850-A543-A1CB-C0352B59D844}"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21DF7088-8280-4284-A3A5-1DEEE517E876}" type="presOf" srcId="{1D4CE19B-1B74-0F46-BC1B-5EE07536C9EE}" destId="{736E7213-3189-DE46-AD0C-CE711F5348AA}" srcOrd="0" destOrd="0" presId="urn:microsoft.com/office/officeart/2008/layout/LinedList"/>
    <dgm:cxn modelId="{1C550791-F2A8-E341-A607-6040CED1720F}" srcId="{504C7FE5-7EC6-5847-B989-29C3195245EF}" destId="{5BAD5633-1B70-A645-9281-B5CA3B2E189E}" srcOrd="2" destOrd="0" parTransId="{84D98BC6-4E79-AC49-AE21-86E99408985D}" sibTransId="{CBB865EB-3359-0A49-B79C-E2800E6F5161}"/>
    <dgm:cxn modelId="{1D0B04BF-1473-6B4A-9245-C1DD162233DF}" srcId="{504C7FE5-7EC6-5847-B989-29C3195245EF}" destId="{3EE8E9C9-5174-7742-A170-C99C41BC0BDD}" srcOrd="0" destOrd="0" parTransId="{668784BE-3BB9-9C48-8598-B20EB760103B}" sibTransId="{EC6FD5FC-10FC-BF49-9B66-8E100710DBCB}"/>
    <dgm:cxn modelId="{8D5C7EC0-FE80-420B-9108-ECB48E1F3825}" type="presOf" srcId="{504C7FE5-7EC6-5847-B989-29C3195245EF}" destId="{30CE073A-20D0-6D46-B4C7-EF4040B4C54F}" srcOrd="0" destOrd="0" presId="urn:microsoft.com/office/officeart/2008/layout/LinedList"/>
    <dgm:cxn modelId="{0539E8F0-5F61-4BC9-BBA5-627A4120FB4B}" type="presOf" srcId="{3EE8E9C9-5174-7742-A170-C99C41BC0BDD}" destId="{634EC9C0-B208-CA4D-AD67-F4C65DAFA87F}" srcOrd="0" destOrd="0" presId="urn:microsoft.com/office/officeart/2008/layout/LinedList"/>
    <dgm:cxn modelId="{A23585FB-243A-8F46-8E4B-8BEC74DD7B11}" srcId="{504C7FE5-7EC6-5847-B989-29C3195245EF}" destId="{6065E373-33A4-EC4A-B8B5-468653A56F8D}" srcOrd="1" destOrd="0" parTransId="{29A0963C-2358-1D4F-9E45-B9B6BDF2A4D9}" sibTransId="{285D52E0-A6C7-4548-9306-93F8364D7AF2}"/>
    <dgm:cxn modelId="{3A167ABC-0941-436C-AA7B-C9D08404B8ED}" type="presParOf" srcId="{736E7213-3189-DE46-AD0C-CE711F5348AA}" destId="{C63D1378-54A3-C74B-A94E-05E8264B22C3}" srcOrd="0" destOrd="0" presId="urn:microsoft.com/office/officeart/2008/layout/LinedList"/>
    <dgm:cxn modelId="{858CD966-F016-4F91-B876-ED2175350501}" type="presParOf" srcId="{736E7213-3189-DE46-AD0C-CE711F5348AA}" destId="{2579ECDA-328A-6D4E-A8B1-408D9A468EF8}" srcOrd="1" destOrd="0" presId="urn:microsoft.com/office/officeart/2008/layout/LinedList"/>
    <dgm:cxn modelId="{34007570-34D0-4209-981E-B6C9C5841895}" type="presParOf" srcId="{2579ECDA-328A-6D4E-A8B1-408D9A468EF8}" destId="{30CE073A-20D0-6D46-B4C7-EF4040B4C54F}" srcOrd="0" destOrd="0" presId="urn:microsoft.com/office/officeart/2008/layout/LinedList"/>
    <dgm:cxn modelId="{3D56027C-70B6-47D6-A5EF-DE59638159EA}" type="presParOf" srcId="{2579ECDA-328A-6D4E-A8B1-408D9A468EF8}" destId="{F0DF69ED-E069-A445-AC61-5C9AB570E20A}" srcOrd="1" destOrd="0" presId="urn:microsoft.com/office/officeart/2008/layout/LinedList"/>
    <dgm:cxn modelId="{A927A3F3-B80C-4818-98FD-B6C6A9A63362}" type="presParOf" srcId="{F0DF69ED-E069-A445-AC61-5C9AB570E20A}" destId="{BB445F26-D168-1E4B-BF40-8595EF9814FC}" srcOrd="0" destOrd="0" presId="urn:microsoft.com/office/officeart/2008/layout/LinedList"/>
    <dgm:cxn modelId="{61AB6767-8289-469F-974E-27CEFAEDC47A}" type="presParOf" srcId="{F0DF69ED-E069-A445-AC61-5C9AB570E20A}" destId="{4B4E6819-8FB0-4141-A55A-987ED1C99303}" srcOrd="1" destOrd="0" presId="urn:microsoft.com/office/officeart/2008/layout/LinedList"/>
    <dgm:cxn modelId="{B6195498-3511-412A-8F29-691E95993EA7}" type="presParOf" srcId="{4B4E6819-8FB0-4141-A55A-987ED1C99303}" destId="{97CF0787-55E5-4A4B-9B8A-0D3A6603A832}" srcOrd="0" destOrd="0" presId="urn:microsoft.com/office/officeart/2008/layout/LinedList"/>
    <dgm:cxn modelId="{D22C8EB1-EC6B-4E02-A6A4-FD3055217BD0}" type="presParOf" srcId="{4B4E6819-8FB0-4141-A55A-987ED1C99303}" destId="{634EC9C0-B208-CA4D-AD67-F4C65DAFA87F}" srcOrd="1" destOrd="0" presId="urn:microsoft.com/office/officeart/2008/layout/LinedList"/>
    <dgm:cxn modelId="{6452BD63-D541-491E-A061-9F59F1A7490B}" type="presParOf" srcId="{4B4E6819-8FB0-4141-A55A-987ED1C99303}" destId="{001B4447-FD6A-9643-9B2F-9558CB7F6CAA}" srcOrd="2" destOrd="0" presId="urn:microsoft.com/office/officeart/2008/layout/LinedList"/>
    <dgm:cxn modelId="{6D6B5299-88FF-4604-8ED5-A408707A8F26}" type="presParOf" srcId="{F0DF69ED-E069-A445-AC61-5C9AB570E20A}" destId="{0814410D-2035-CB47-A560-499E8EE620F2}" srcOrd="2" destOrd="0" presId="urn:microsoft.com/office/officeart/2008/layout/LinedList"/>
    <dgm:cxn modelId="{D685DBB0-15CF-4155-BF07-09AB666500AF}" type="presParOf" srcId="{F0DF69ED-E069-A445-AC61-5C9AB570E20A}" destId="{A124531B-8E95-4F47-81C6-3D2B5544597E}" srcOrd="3" destOrd="0" presId="urn:microsoft.com/office/officeart/2008/layout/LinedList"/>
    <dgm:cxn modelId="{81454850-F3E7-4DF3-A2A5-079177764489}" type="presParOf" srcId="{F0DF69ED-E069-A445-AC61-5C9AB570E20A}" destId="{8B084DFF-8A0B-E240-99AB-D956FE2DD422}" srcOrd="4" destOrd="0" presId="urn:microsoft.com/office/officeart/2008/layout/LinedList"/>
    <dgm:cxn modelId="{354997DA-A74C-47CA-AE5A-4E20F2102173}" type="presParOf" srcId="{8B084DFF-8A0B-E240-99AB-D956FE2DD422}" destId="{EFC146E3-3ED2-4F46-8A69-1839D4AA2717}" srcOrd="0" destOrd="0" presId="urn:microsoft.com/office/officeart/2008/layout/LinedList"/>
    <dgm:cxn modelId="{11E3CF89-17DD-44BA-B167-708CD05976F2}" type="presParOf" srcId="{8B084DFF-8A0B-E240-99AB-D956FE2DD422}" destId="{A91DC6E5-2E71-D14E-89B6-5D4F1431C844}" srcOrd="1" destOrd="0" presId="urn:microsoft.com/office/officeart/2008/layout/LinedList"/>
    <dgm:cxn modelId="{0344BAE9-4F20-4427-84F8-7A75D9E31500}" type="presParOf" srcId="{8B084DFF-8A0B-E240-99AB-D956FE2DD422}" destId="{E83A9C24-40C6-E347-803A-25447264E430}" srcOrd="2" destOrd="0" presId="urn:microsoft.com/office/officeart/2008/layout/LinedList"/>
    <dgm:cxn modelId="{C4C96656-C1A1-42D6-9752-1B7D89B3A03D}" type="presParOf" srcId="{F0DF69ED-E069-A445-AC61-5C9AB570E20A}" destId="{8AC1670A-14B8-B54B-AF5E-2D52E17B4509}" srcOrd="5" destOrd="0" presId="urn:microsoft.com/office/officeart/2008/layout/LinedList"/>
    <dgm:cxn modelId="{AD508785-522A-4EE1-99B4-1BE6EE4B8AB3}" type="presParOf" srcId="{F0DF69ED-E069-A445-AC61-5C9AB570E20A}" destId="{F48BA5CD-5DAB-CF4F-9AFE-B687AF3F1985}" srcOrd="6" destOrd="0" presId="urn:microsoft.com/office/officeart/2008/layout/LinedList"/>
    <dgm:cxn modelId="{0C8C1AD9-E737-40AC-9A0F-87E88B273B09}" type="presParOf" srcId="{F0DF69ED-E069-A445-AC61-5C9AB570E20A}" destId="{9D44F74C-84FA-D547-80E7-4408DB06CE1E}" srcOrd="7" destOrd="0" presId="urn:microsoft.com/office/officeart/2008/layout/LinedList"/>
    <dgm:cxn modelId="{A95EBC1A-7369-4A60-B746-AF478F86372C}" type="presParOf" srcId="{9D44F74C-84FA-D547-80E7-4408DB06CE1E}" destId="{31DDDC6D-0B92-F140-AC10-D2C4DB739931}" srcOrd="0" destOrd="0" presId="urn:microsoft.com/office/officeart/2008/layout/LinedList"/>
    <dgm:cxn modelId="{C0F0CEB1-5263-48D6-972E-98AAA3523C66}" type="presParOf" srcId="{9D44F74C-84FA-D547-80E7-4408DB06CE1E}" destId="{AA3741AD-D850-A543-A1CB-C0352B59D844}" srcOrd="1" destOrd="0" presId="urn:microsoft.com/office/officeart/2008/layout/LinedList"/>
    <dgm:cxn modelId="{7F254716-C978-4A6F-9604-0F53CF739F98}" type="presParOf" srcId="{9D44F74C-84FA-D547-80E7-4408DB06CE1E}" destId="{883463D2-B863-AA46-AAA3-F92D4DF4FF4D}" srcOrd="2" destOrd="0" presId="urn:microsoft.com/office/officeart/2008/layout/LinedList"/>
    <dgm:cxn modelId="{C902D55D-E544-4C35-96C4-935339BD7A81}" type="presParOf" srcId="{F0DF69ED-E069-A445-AC61-5C9AB570E20A}" destId="{BA379B7F-4AAD-0A46-B10E-A803502848E8}" srcOrd="8" destOrd="0" presId="urn:microsoft.com/office/officeart/2008/layout/LinedList"/>
    <dgm:cxn modelId="{B54AFFF8-3A39-4FD2-A01A-7935519AE448}" type="presParOf" srcId="{F0DF69ED-E069-A445-AC61-5C9AB570E20A}" destId="{CC4C9B8C-B3EF-D34E-BF93-80182544D894}" srcOrd="9" destOrd="0" presId="urn:microsoft.com/office/officeart/2008/layout/LinedList"/>
    <dgm:cxn modelId="{738C6156-F438-458B-B407-CF87389B06E6}" type="presParOf" srcId="{F0DF69ED-E069-A445-AC61-5C9AB570E20A}" destId="{0BB61BF0-C415-D449-B513-8E4D9DDCFBD4}" srcOrd="10" destOrd="0" presId="urn:microsoft.com/office/officeart/2008/layout/LinedList"/>
    <dgm:cxn modelId="{C6CC89C3-485F-493D-B8C1-8C567BBD424C}" type="presParOf" srcId="{0BB61BF0-C415-D449-B513-8E4D9DDCFBD4}" destId="{A5060297-F9CC-4346-885A-6D7868AFE3E7}" srcOrd="0" destOrd="0" presId="urn:microsoft.com/office/officeart/2008/layout/LinedList"/>
    <dgm:cxn modelId="{B2F0FE4F-EE34-40AA-919D-6833A486D3ED}" type="presParOf" srcId="{0BB61BF0-C415-D449-B513-8E4D9DDCFBD4}" destId="{EB8C50B4-D1A1-3E4D-A088-355BCE163A0C}" srcOrd="1" destOrd="0" presId="urn:microsoft.com/office/officeart/2008/layout/LinedList"/>
    <dgm:cxn modelId="{0A13D0F9-38FD-40B8-A918-DD08980B35F4}" type="presParOf" srcId="{0BB61BF0-C415-D449-B513-8E4D9DDCFBD4}" destId="{A2D6FA40-52A3-2640-8E98-4090A1886F0D}" srcOrd="2" destOrd="0" presId="urn:microsoft.com/office/officeart/2008/layout/LinedList"/>
    <dgm:cxn modelId="{C1034889-CBC7-4CAC-A8EF-3DDE7F5535AE}" type="presParOf" srcId="{F0DF69ED-E069-A445-AC61-5C9AB570E20A}" destId="{E6183C87-B28C-3843-AC96-BF0D7112CE6F}" srcOrd="11" destOrd="0" presId="urn:microsoft.com/office/officeart/2008/layout/LinedList"/>
    <dgm:cxn modelId="{15EAF4C2-BD3B-4EE9-BEEE-1F083971609C}" type="presParOf" srcId="{F0DF69ED-E069-A445-AC61-5C9AB570E20A}" destId="{76F58D2E-3E97-404D-ACE7-76B7385B4ED0}" srcOrd="12" destOrd="0" presId="urn:microsoft.com/office/officeart/2008/layout/LinedList"/>
    <dgm:cxn modelId="{BCBF3DDE-F250-4CFB-8C1A-134895E42534}" type="presParOf" srcId="{F0DF69ED-E069-A445-AC61-5C9AB570E20A}" destId="{8FEDD0F6-5056-9C40-AEBE-8EE7D5F50569}" srcOrd="13" destOrd="0" presId="urn:microsoft.com/office/officeart/2008/layout/LinedList"/>
    <dgm:cxn modelId="{20D88817-D692-4C56-8140-470F809ECD4A}" type="presParOf" srcId="{8FEDD0F6-5056-9C40-AEBE-8EE7D5F50569}" destId="{F3CE2037-E332-D24C-B788-E4870E66425C}" srcOrd="0" destOrd="0" presId="urn:microsoft.com/office/officeart/2008/layout/LinedList"/>
    <dgm:cxn modelId="{7C3096DA-09DA-4439-92F7-FE2B73ABC7CC}" type="presParOf" srcId="{8FEDD0F6-5056-9C40-AEBE-8EE7D5F50569}" destId="{03CCFEA6-C18B-2449-8D4A-14AADA817910}" srcOrd="1" destOrd="0" presId="urn:microsoft.com/office/officeart/2008/layout/LinedList"/>
    <dgm:cxn modelId="{C6343062-52EE-4FD5-8E7E-6C493BBA3DBE}" type="presParOf" srcId="{8FEDD0F6-5056-9C40-AEBE-8EE7D5F50569}" destId="{304F2E93-CB31-1A4E-958B-F75BC0C0DA8B}" srcOrd="2" destOrd="0" presId="urn:microsoft.com/office/officeart/2008/layout/LinedList"/>
    <dgm:cxn modelId="{ACB03756-1666-4E81-ABD3-8DD4F6BDEDEA}" type="presParOf" srcId="{F0DF69ED-E069-A445-AC61-5C9AB570E20A}" destId="{273C15DF-264B-3146-A079-097D8DD4358C}" srcOrd="14" destOrd="0" presId="urn:microsoft.com/office/officeart/2008/layout/LinedList"/>
    <dgm:cxn modelId="{86B24213-25C7-4804-BB6C-6D1298CF0ED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a:t>SIAN</a:t>
          </a:r>
        </a:p>
        <a:p>
          <a:r>
            <a:rPr lang="it-IT" sz="1200" dirty="0"/>
            <a:t>Piattaforma software fondamentale per le attività Istituzionali di ARCEA (Autorizzazione, Esecuzione e Contabilizzazione Pagamenti)</a:t>
          </a:r>
        </a:p>
        <a:p>
          <a:r>
            <a:rPr lang="it-IT" sz="1200" dirty="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a:t>ARCEA</a:t>
          </a:r>
        </a:p>
        <a:p>
          <a:r>
            <a:rPr lang="it-IT" sz="1000" b="0" dirty="0"/>
            <a:t>Rete LAN </a:t>
          </a:r>
        </a:p>
        <a:p>
          <a:r>
            <a:rPr lang="it-IT" sz="1000" b="0" dirty="0"/>
            <a:t>CED Interni</a:t>
          </a:r>
        </a:p>
        <a:p>
          <a:r>
            <a:rPr lang="it-IT" sz="1000" b="0" dirty="0"/>
            <a:t>Postazioni Client</a:t>
          </a:r>
        </a:p>
        <a:p>
          <a:r>
            <a:rPr lang="it-IT" sz="1000" b="0" dirty="0"/>
            <a:t>Posta elettronica</a:t>
          </a:r>
        </a:p>
        <a:p>
          <a:r>
            <a:rPr lang="it-IT" sz="1000" b="0" dirty="0"/>
            <a:t>Software per “Funzionamento” Interno</a:t>
          </a:r>
        </a:p>
        <a:p>
          <a:r>
            <a:rPr lang="it-IT" sz="1000" b="0" dirty="0"/>
            <a:t>Contromisure di protezione del Sistema </a:t>
          </a:r>
        </a:p>
        <a:p>
          <a:endParaRPr lang="it-IT" sz="1000" b="0" dirty="0"/>
        </a:p>
        <a:p>
          <a:endParaRPr lang="it-IT" sz="1400" dirty="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pt>
  </dgm:ptLst>
  <dgm:cxnLst>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99A2EE54-7573-461F-888C-C6734F871F5E}" type="presOf" srcId="{5E533B44-A203-404C-A8AC-4A080F0587F2}" destId="{7360333D-5A9A-4AEB-A141-57EA62875123}" srcOrd="0" destOrd="0" presId="urn:microsoft.com/office/officeart/2005/8/layout/venn3"/>
    <dgm:cxn modelId="{8B41D893-03D9-4E52-A5B2-641FE1D26633}" type="presOf" srcId="{FFF18A27-8646-409E-A0FD-09B58BCE524E}" destId="{F29AAE70-B8A9-4E18-8992-F81AAD93EE20}" srcOrd="0" destOrd="0" presId="urn:microsoft.com/office/officeart/2005/8/layout/venn3"/>
    <dgm:cxn modelId="{ED9E7AE2-C018-46F7-8795-A65A72C5571B}" type="presOf" srcId="{A1BBBB19-99E8-49AB-ABB3-9F907FE4329B}" destId="{CB7AD8AB-480E-496E-AA62-3E757280B5B6}" srcOrd="0" destOrd="0" presId="urn:microsoft.com/office/officeart/2005/8/layout/venn3"/>
    <dgm:cxn modelId="{C7851173-6144-4691-B448-C6F7E411C5AD}" type="presParOf" srcId="{F29AAE70-B8A9-4E18-8992-F81AAD93EE20}" destId="{7360333D-5A9A-4AEB-A141-57EA62875123}" srcOrd="0" destOrd="0" presId="urn:microsoft.com/office/officeart/2005/8/layout/venn3"/>
    <dgm:cxn modelId="{A0C68B7F-070A-4FF6-AFF8-5D3868BB1279}" type="presParOf" srcId="{F29AAE70-B8A9-4E18-8992-F81AAD93EE20}" destId="{A673C9B6-61CD-446B-95B3-77BA205805AE}" srcOrd="1" destOrd="0" presId="urn:microsoft.com/office/officeart/2005/8/layout/venn3"/>
    <dgm:cxn modelId="{B3E73342-6DF3-4177-8038-FF130E4F0C4D}"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a:t>ARCEA, fin dalla sua nascita, ha scelto di avvalersi di strumenti, sistemi e fornitori di </a:t>
          </a:r>
          <a:r>
            <a:rPr lang="it-IT" b="1" baseline="0" dirty="0"/>
            <a:t>caratura nazionale </a:t>
          </a:r>
          <a:r>
            <a:rPr lang="it-IT" baseline="0" dirty="0"/>
            <a:t>e </a:t>
          </a:r>
          <a:r>
            <a:rPr lang="it-IT" b="1" baseline="0" dirty="0"/>
            <a:t>natura istituzionale</a:t>
          </a:r>
          <a:r>
            <a:rPr lang="it-IT" baseline="0" dirty="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a:t>Ciò ha permesso alle strutture interne di indirizzare le proprie attenzioni verso i temi della </a:t>
          </a:r>
          <a:r>
            <a:rPr lang="it-IT" b="1" baseline="0" dirty="0" err="1"/>
            <a:t>Governance</a:t>
          </a:r>
          <a:r>
            <a:rPr lang="it-IT" b="1" baseline="0" dirty="0"/>
            <a:t> dei sistemi IT</a:t>
          </a:r>
          <a:r>
            <a:rPr lang="it-IT" baseline="0" dirty="0"/>
            <a:t>, della </a:t>
          </a:r>
          <a:r>
            <a:rPr lang="it-IT" b="1" baseline="0" dirty="0"/>
            <a:t>sicurezza delle informazioni </a:t>
          </a:r>
          <a:r>
            <a:rPr lang="it-IT" baseline="0" dirty="0"/>
            <a:t>e del </a:t>
          </a:r>
          <a:r>
            <a:rPr lang="it-IT" b="1" baseline="0" dirty="0" err="1"/>
            <a:t>Risk</a:t>
          </a:r>
          <a:r>
            <a:rPr lang="it-IT" b="1" baseline="0" dirty="0"/>
            <a:t> Management</a:t>
          </a:r>
          <a:r>
            <a:rPr lang="it-IT" baseline="0" dirty="0"/>
            <a:t>, con conseguente graduale </a:t>
          </a:r>
          <a:r>
            <a:rPr lang="it-IT" b="1" baseline="0" dirty="0"/>
            <a:t>incremento delle competenze </a:t>
          </a:r>
          <a:r>
            <a:rPr lang="it-IT" baseline="0" dirty="0"/>
            <a:t>degli addetti e del </a:t>
          </a:r>
          <a:r>
            <a:rPr lang="it-IT" b="1" baseline="0" dirty="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pt>
    <dgm:pt modelId="{60BEC019-3429-2B44-B09F-4378D7B54DA0}" type="pres">
      <dgm:prSet presAssocID="{91894027-F1D7-B048-866A-87AEE417CA08}" presName="parentText" presStyleLbl="node1" presStyleIdx="0" presStyleCnt="2">
        <dgm:presLayoutVars>
          <dgm:chMax val="0"/>
          <dgm:bulletEnabled val="1"/>
        </dgm:presLayoutVars>
      </dgm:prSet>
      <dgm:spPr/>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pt>
  </dgm:ptLst>
  <dgm:cxnLst>
    <dgm:cxn modelId="{BDD2DE19-39F9-CF41-AA33-7E541C74FFB2}" srcId="{7B840E52-0211-8F42-950A-8971F4F6BC79}" destId="{91894027-F1D7-B048-866A-87AEE417CA08}" srcOrd="0" destOrd="0" parTransId="{7EBCD7FF-9733-2740-9C2D-191DC21C65B0}" sibTransId="{86B0191C-72E1-A548-9314-38C8239972D8}"/>
    <dgm:cxn modelId="{8CD11C1F-C202-4AD2-AA48-BACF99D6CCF1}" type="presOf" srcId="{7B840E52-0211-8F42-950A-8971F4F6BC79}" destId="{C6838428-50BC-B445-BC9E-7249417B9FF5}" srcOrd="0" destOrd="0" presId="urn:microsoft.com/office/officeart/2005/8/layout/vList2"/>
    <dgm:cxn modelId="{AF75918C-CC46-C346-84EA-138732C47E24}" srcId="{7B840E52-0211-8F42-950A-8971F4F6BC79}" destId="{82981B44-E357-5747-B169-790FA1DDEB89}" srcOrd="1" destOrd="0" parTransId="{7BE3D1C6-6760-254E-AA6D-3C65FCD64F70}" sibTransId="{8912A890-BE94-A842-A54B-2E2EC3956C8E}"/>
    <dgm:cxn modelId="{8EDAB5C4-1F7F-464E-8E91-568E09315EE0}" type="presOf" srcId="{91894027-F1D7-B048-866A-87AEE417CA08}" destId="{60BEC019-3429-2B44-B09F-4378D7B54DA0}" srcOrd="0" destOrd="0" presId="urn:microsoft.com/office/officeart/2005/8/layout/vList2"/>
    <dgm:cxn modelId="{319E87CF-5E55-460F-9397-118047F90276}" type="presOf" srcId="{82981B44-E357-5747-B169-790FA1DDEB89}" destId="{415AFE78-92A4-4D4D-A0D7-BD942A81E74A}" srcOrd="0" destOrd="0" presId="urn:microsoft.com/office/officeart/2005/8/layout/vList2"/>
    <dgm:cxn modelId="{EF8C0BA6-D960-48FE-A0CC-26D10172C037}" type="presParOf" srcId="{C6838428-50BC-B445-BC9E-7249417B9FF5}" destId="{60BEC019-3429-2B44-B09F-4378D7B54DA0}" srcOrd="0" destOrd="0" presId="urn:microsoft.com/office/officeart/2005/8/layout/vList2"/>
    <dgm:cxn modelId="{D1A7905C-A9E4-4A05-8B20-97FEF28776AF}" type="presParOf" srcId="{C6838428-50BC-B445-BC9E-7249417B9FF5}" destId="{CC6BFE09-F116-BF4F-8E7A-2FFDBFA30244}" srcOrd="1" destOrd="0" presId="urn:microsoft.com/office/officeart/2005/8/layout/vList2"/>
    <dgm:cxn modelId="{04719D6A-B851-497D-99AB-A88F8F835F05}"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a:t>Il sistema di Gestione della Sicurezza è nato nel 2008 e si è evoluto nel tempo, in sinergia con i principali </a:t>
          </a:r>
          <a:r>
            <a:rPr lang="it-IT" baseline="0" dirty="0" err="1"/>
            <a:t>stakeholders</a:t>
          </a:r>
          <a:r>
            <a:rPr lang="it-IT" baseline="0" dirty="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a:t>Con il </a:t>
          </a:r>
          <a:r>
            <a:rPr lang="it-IT" b="1" dirty="0"/>
            <a:t>precedente sistema di valutazione</a:t>
          </a:r>
          <a:r>
            <a:rPr lang="it-IT" dirty="0"/>
            <a:t>: Dal 2013 al 2015 il livello di maturità del sistema di sicurezza dell’ARCEA è stato giudicato dall’Organismo di Certificazione ad livello pari a </a:t>
          </a:r>
          <a:r>
            <a:rPr lang="it-IT" b="1" dirty="0"/>
            <a:t>4 su 5 </a:t>
          </a:r>
          <a:r>
            <a:rPr lang="it-IT" dirty="0"/>
            <a:t>(</a:t>
          </a:r>
          <a:r>
            <a:rPr lang="it-IT" b="1" dirty="0"/>
            <a:t>il massimo tra gli OP italiani</a:t>
          </a:r>
          <a:r>
            <a:rPr lang="it-IT" dirty="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a:t>Con la nuova scala di valutazione, che ha eliminato un livello di giudizio, livellando di fatto i risultati finali, ARCEA ha ottenuto nel 2016 e 2017 un livello pari a </a:t>
          </a:r>
          <a:r>
            <a:rPr lang="it-IT" b="1" dirty="0"/>
            <a:t>3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pt>
    <dgm:pt modelId="{492C6506-D104-4183-868B-E5CAB2A4B634}" type="pres">
      <dgm:prSet presAssocID="{A92BC2EF-1DF6-4B7F-A8B2-68B095A8F826}" presName="parentText" presStyleLbl="node1" presStyleIdx="0" presStyleCnt="3">
        <dgm:presLayoutVars>
          <dgm:chMax val="0"/>
          <dgm:bulletEnabled val="1"/>
        </dgm:presLayoutVars>
      </dgm:prSet>
      <dgm:spPr/>
    </dgm:pt>
    <dgm:pt modelId="{927EE003-7863-40E9-95C1-8D02485CE026}" type="pres">
      <dgm:prSet presAssocID="{A92BC2EF-1DF6-4B7F-A8B2-68B095A8F826}" presName="childText" presStyleLbl="revTx" presStyleIdx="0" presStyleCnt="1">
        <dgm:presLayoutVars>
          <dgm:bulletEnabled val="1"/>
        </dgm:presLayoutVars>
      </dgm:prSet>
      <dgm:spPr/>
    </dgm:pt>
    <dgm:pt modelId="{5B0B7F29-2BC5-DB47-809F-8F7A198A8852}" type="pres">
      <dgm:prSet presAssocID="{B0B243A6-B458-1944-B4A3-2B38BE3843E0}" presName="parentText" presStyleLbl="node1" presStyleIdx="1" presStyleCnt="3">
        <dgm:presLayoutVars>
          <dgm:chMax val="0"/>
          <dgm:bulletEnabled val="1"/>
        </dgm:presLayoutVars>
      </dgm:prSet>
      <dgm:spPr/>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pt>
  </dgm:ptLst>
  <dgm:cxnLst>
    <dgm:cxn modelId="{E002A503-92CB-4666-AEFB-B51B35C830CF}" type="presOf" srcId="{A92BC2EF-1DF6-4B7F-A8B2-68B095A8F826}" destId="{492C6506-D104-4183-868B-E5CAB2A4B634}" srcOrd="0" destOrd="0" presId="urn:microsoft.com/office/officeart/2005/8/layout/vList2"/>
    <dgm:cxn modelId="{F5AB9D0E-BA5B-423A-BCC9-0E8AD39C33CE}" type="presOf" srcId="{5CC18D7E-49CC-425B-9EA5-058CF91B7451}" destId="{927EE003-7863-40E9-95C1-8D02485CE026}" srcOrd="0" destOrd="2"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DECE1A57-C0D7-4DD8-B976-7181E84222B6}" srcId="{A92BC2EF-1DF6-4B7F-A8B2-68B095A8F826}" destId="{B47702BA-210F-4DA4-B737-2BF77A8A53B3}" srcOrd="1" destOrd="0" parTransId="{3DE91F63-986C-4B3B-8726-A0A2DC79499B}" sibTransId="{CF17D218-08A0-4916-BD83-6B8C20B4FB2C}"/>
    <dgm:cxn modelId="{51217659-29F0-476A-B3CE-621567BA0D2B}" type="presOf" srcId="{D0EECD6D-C56C-438F-8501-58E05429E65C}" destId="{927EE003-7863-40E9-95C1-8D02485CE026}" srcOrd="0" destOrd="0" presId="urn:microsoft.com/office/officeart/2005/8/layout/vList2"/>
    <dgm:cxn modelId="{34737766-2EA8-4041-AC58-61A293DD9BA2}" type="presOf" srcId="{1711D4B7-D8DD-174F-BCE0-2F71A52CE835}" destId="{F37A511D-F222-5342-A642-3D397F64E34F}" srcOrd="0" destOrd="0" presId="urn:microsoft.com/office/officeart/2005/8/layout/vList2"/>
    <dgm:cxn modelId="{85BCFD69-D093-4FAD-99A2-C2CD8371C850}" type="presOf" srcId="{B47702BA-210F-4DA4-B737-2BF77A8A53B3}" destId="{927EE003-7863-40E9-95C1-8D02485CE026}" srcOrd="0" destOrd="1" presId="urn:microsoft.com/office/officeart/2005/8/layout/vList2"/>
    <dgm:cxn modelId="{EEC4A96F-9A4D-47B7-93EA-FD4325C84260}" type="presOf" srcId="{B0B243A6-B458-1944-B4A3-2B38BE3843E0}" destId="{5B0B7F29-2BC5-DB47-809F-8F7A198A8852}" srcOrd="0" destOrd="0" presId="urn:microsoft.com/office/officeart/2005/8/layout/vList2"/>
    <dgm:cxn modelId="{11958393-BD5A-45A8-9737-F7FA24BCD800}" srcId="{A92BC2EF-1DF6-4B7F-A8B2-68B095A8F826}" destId="{D0EECD6D-C56C-438F-8501-58E05429E65C}" srcOrd="0" destOrd="0" parTransId="{16324FCE-BE47-44DB-AB9F-2AF21EF8F45B}" sibTransId="{4BC35E8A-75EE-407D-8ED0-E2638EFF61EC}"/>
    <dgm:cxn modelId="{0D1846A9-E60D-4D93-A68A-F4658CF82230}" type="presOf" srcId="{54796E71-0F98-402F-8256-CCA92DF2C1F4}" destId="{927EE003-7863-40E9-95C1-8D02485CE026}" srcOrd="0" destOrd="3" presId="urn:microsoft.com/office/officeart/2005/8/layout/vList2"/>
    <dgm:cxn modelId="{8E4914B6-51B8-4A65-A9C8-EBCD1BFC9480}" srcId="{C6AE4DD5-3854-4D38-9D0E-495DA2AD44BB}" destId="{A92BC2EF-1DF6-4B7F-A8B2-68B095A8F826}" srcOrd="0" destOrd="0" parTransId="{374AFA9E-2D10-4E5E-97F4-A7D81D235790}" sibTransId="{67199234-CA23-4EE5-B937-2E2C68B419EF}"/>
    <dgm:cxn modelId="{4FA52EC6-C62C-6342-B51E-CCC33EFD0C39}" srcId="{C6AE4DD5-3854-4D38-9D0E-495DA2AD44BB}" destId="{B0B243A6-B458-1944-B4A3-2B38BE3843E0}" srcOrd="1" destOrd="0" parTransId="{49E6D5EA-1369-9D4C-AC3C-9CC494BD7365}" sibTransId="{A5274ACA-BC49-4847-B81A-1DB129E71E56}"/>
    <dgm:cxn modelId="{57998EE4-55C1-425B-814B-476D3FC95DE2}" srcId="{A92BC2EF-1DF6-4B7F-A8B2-68B095A8F826}" destId="{54796E71-0F98-402F-8256-CCA92DF2C1F4}" srcOrd="3" destOrd="0" parTransId="{FA3B9CFC-DAE0-4C2E-81E8-B5ABDC555C07}" sibTransId="{7D19BE69-7BB0-4720-809B-4EDAC3AFB8E5}"/>
    <dgm:cxn modelId="{281587EB-2476-49DE-8252-7501B415CC59}" srcId="{A92BC2EF-1DF6-4B7F-A8B2-68B095A8F826}" destId="{5CC18D7E-49CC-425B-9EA5-058CF91B7451}" srcOrd="2" destOrd="0" parTransId="{5AA69A9F-5027-483E-B082-9E5C73BEE5B5}" sibTransId="{9685B54C-6835-4A46-9D94-D1F43D6BC1DC}"/>
    <dgm:cxn modelId="{C077EEFB-17D4-4AB9-B8FD-AE46BB99AB04}" type="presOf" srcId="{C6AE4DD5-3854-4D38-9D0E-495DA2AD44BB}" destId="{2FFF5DA3-5FEC-4CA8-97B4-64FD9E576D53}" srcOrd="0" destOrd="0" presId="urn:microsoft.com/office/officeart/2005/8/layout/vList2"/>
    <dgm:cxn modelId="{2B4B466C-F843-4B3A-A183-936A437B7B3F}" type="presParOf" srcId="{2FFF5DA3-5FEC-4CA8-97B4-64FD9E576D53}" destId="{492C6506-D104-4183-868B-E5CAB2A4B634}" srcOrd="0" destOrd="0" presId="urn:microsoft.com/office/officeart/2005/8/layout/vList2"/>
    <dgm:cxn modelId="{DD421452-77D4-46CA-A37F-423E773ACE73}" type="presParOf" srcId="{2FFF5DA3-5FEC-4CA8-97B4-64FD9E576D53}" destId="{927EE003-7863-40E9-95C1-8D02485CE026}" srcOrd="1" destOrd="0" presId="urn:microsoft.com/office/officeart/2005/8/layout/vList2"/>
    <dgm:cxn modelId="{6288F720-1485-4918-BE1A-0D98572F7753}" type="presParOf" srcId="{2FFF5DA3-5FEC-4CA8-97B4-64FD9E576D53}" destId="{5B0B7F29-2BC5-DB47-809F-8F7A198A8852}" srcOrd="2" destOrd="0" presId="urn:microsoft.com/office/officeart/2005/8/layout/vList2"/>
    <dgm:cxn modelId="{65A8B023-5F4A-4329-BED6-AAFDBA0FB48D}" type="presParOf" srcId="{2FFF5DA3-5FEC-4CA8-97B4-64FD9E576D53}" destId="{FE713709-B66D-0643-83F1-763C11037DF1}" srcOrd="3" destOrd="0" presId="urn:microsoft.com/office/officeart/2005/8/layout/vList2"/>
    <dgm:cxn modelId="{A8161B21-8F0F-4421-B5C6-4B47BD8D6585}"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a:t>PMP </a:t>
          </a:r>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a:t>Cybersecurity</a:t>
          </a:r>
          <a:r>
            <a:rPr lang="it-IT" sz="1600" dirty="0"/>
            <a:t> for Business  </a:t>
          </a:r>
          <a:r>
            <a:rPr lang="it-IT" sz="1600" dirty="0" err="1"/>
            <a:t>through</a:t>
          </a:r>
          <a:r>
            <a:rPr lang="it-IT" sz="1600" dirty="0"/>
            <a:t> </a:t>
          </a:r>
          <a:r>
            <a:rPr lang="it-IT" sz="1600" dirty="0" err="1"/>
            <a:t>Coursersa</a:t>
          </a:r>
          <a:r>
            <a:rPr lang="it-IT" sz="1600" dirty="0"/>
            <a:t>/Colorado </a:t>
          </a:r>
          <a:r>
            <a:rPr lang="it-IT" sz="1600" dirty="0" err="1"/>
            <a:t>University</a:t>
          </a:r>
          <a:r>
            <a:rPr lang="it-IT" sz="1600" dirty="0"/>
            <a:t> – </a:t>
          </a:r>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a:t>Master Universitari di II Livello</a:t>
          </a:r>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a:t>Work in progress</a:t>
          </a:r>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a:t> </a:t>
          </a:r>
          <a:r>
            <a:rPr lang="it-IT" sz="1600" dirty="0"/>
            <a:t>CSX</a:t>
          </a:r>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pt>
    <dgm:pt modelId="{4DD92865-05CE-7045-845F-F01D66147917}" type="pres">
      <dgm:prSet presAssocID="{BC491506-541A-2C4A-A296-2F2143686DB2}" presName="parentText" presStyleLbl="node1" presStyleIdx="0" presStyleCnt="3">
        <dgm:presLayoutVars>
          <dgm:chMax val="0"/>
          <dgm:bulletEnabled val="1"/>
        </dgm:presLayoutVars>
      </dgm:prSet>
      <dgm:spPr/>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pt>
    <dgm:pt modelId="{85230AD2-5A6C-0847-BEB8-99954192FAE0}" type="pres">
      <dgm:prSet presAssocID="{12D05E1C-89DC-B142-9558-595EFC22B9C5}" presName="childText" presStyleLbl="revTx" presStyleIdx="0" presStyleCnt="2">
        <dgm:presLayoutVars>
          <dgm:bulletEnabled val="1"/>
        </dgm:presLayoutVars>
      </dgm:prSet>
      <dgm:spPr/>
    </dgm:pt>
    <dgm:pt modelId="{0098DB4A-8BC7-784B-98F9-C3469D2E16CB}" type="pres">
      <dgm:prSet presAssocID="{2D25F371-E197-5942-8929-D8E7CA9799AF}" presName="parentText" presStyleLbl="node1" presStyleIdx="2" presStyleCnt="3">
        <dgm:presLayoutVars>
          <dgm:chMax val="0"/>
          <dgm:bulletEnabled val="1"/>
        </dgm:presLayoutVars>
      </dgm:prSet>
      <dgm:spPr/>
    </dgm:pt>
    <dgm:pt modelId="{5C0782A9-F32F-3143-8879-E784686C1376}" type="pres">
      <dgm:prSet presAssocID="{2D25F371-E197-5942-8929-D8E7CA9799AF}" presName="childText" presStyleLbl="revTx" presStyleIdx="1" presStyleCnt="2">
        <dgm:presLayoutVars>
          <dgm:bulletEnabled val="1"/>
        </dgm:presLayoutVars>
      </dgm:prSet>
      <dgm:spPr/>
    </dgm:pt>
  </dgm:ptLst>
  <dgm:cxnLst>
    <dgm:cxn modelId="{1A99A61F-02B9-0E42-9FBD-C55C155CA97C}" srcId="{12D05E1C-89DC-B142-9558-595EFC22B9C5}" destId="{653AAEC6-C918-9945-A43B-41953733D6A3}" srcOrd="1" destOrd="0" parTransId="{F7F916EC-2D05-2944-A7C8-48775E39198B}" sibTransId="{F1BE03D0-0F36-E540-9479-DF9B95603254}"/>
    <dgm:cxn modelId="{3FB97B2A-6035-284D-A98C-4FD1B721FB50}" srcId="{12D05E1C-89DC-B142-9558-595EFC22B9C5}" destId="{A5DE073C-628F-4A4A-8FED-F499CC055808}" srcOrd="0" destOrd="0" parTransId="{0ABF4E79-706F-AF4E-87FA-B3EF6FAD507A}" sibTransId="{89EA6DEB-C42D-DA41-889D-360192AA4140}"/>
    <dgm:cxn modelId="{0AA38A58-EA0B-1747-BF5F-AE89918451CA}" srcId="{2D25F371-E197-5942-8929-D8E7CA9799AF}" destId="{C49E94D4-0B5B-8048-B1A1-07CB1C500113}" srcOrd="0" destOrd="0" parTransId="{88196279-C389-394C-8AB7-64AF94F1DD59}" sibTransId="{92176ED4-DADC-B944-A555-9B81C46CE74E}"/>
    <dgm:cxn modelId="{EF986C80-D05B-534F-BE06-82A503CA63A6}" srcId="{9C8B293D-575D-7F4E-A205-EADD3DECF892}" destId="{12D05E1C-89DC-B142-9558-595EFC22B9C5}" srcOrd="1" destOrd="0" parTransId="{6FE2753B-3776-2747-93F4-F6EFA0BCEFBA}" sibTransId="{F97CF302-5632-B648-BCE9-CB59C68D112D}"/>
    <dgm:cxn modelId="{0C43A59B-363B-4CF6-9908-673337831452}" type="presOf" srcId="{BC491506-541A-2C4A-A296-2F2143686DB2}" destId="{4DD92865-05CE-7045-845F-F01D66147917}" srcOrd="0" destOrd="0" presId="urn:microsoft.com/office/officeart/2005/8/layout/vList2"/>
    <dgm:cxn modelId="{2F39F39E-7E1C-447B-A7DB-2A93E6B9CEE8}" type="presOf" srcId="{12D05E1C-89DC-B142-9558-595EFC22B9C5}" destId="{B6B62DEE-B667-E945-8717-496D3DFAF825}" srcOrd="0" destOrd="0" presId="urn:microsoft.com/office/officeart/2005/8/layout/vList2"/>
    <dgm:cxn modelId="{F8B6E7A1-09D2-4B6A-81C6-A684B54D2D4A}" type="presOf" srcId="{14635AE4-CCA5-9C41-B2D8-A5AAFB6D9EAA}" destId="{85230AD2-5A6C-0847-BEB8-99954192FAE0}" srcOrd="0" destOrd="2"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72BD80BF-FBC7-4C02-AEEC-5EB09C34A09F}" type="presOf" srcId="{A5DE073C-628F-4A4A-8FED-F499CC055808}" destId="{85230AD2-5A6C-0847-BEB8-99954192FAE0}" srcOrd="0" destOrd="0" presId="urn:microsoft.com/office/officeart/2005/8/layout/vList2"/>
    <dgm:cxn modelId="{A8BD8CC5-36D1-1E44-A2BA-419AF19B589D}" srcId="{9C8B293D-575D-7F4E-A205-EADD3DECF892}" destId="{2D25F371-E197-5942-8929-D8E7CA9799AF}" srcOrd="2" destOrd="0" parTransId="{DCD6A943-3C21-E045-A557-046C7366A942}" sibTransId="{97EE0BEB-D574-254A-9A5D-A763138D076E}"/>
    <dgm:cxn modelId="{B6E58DC8-6F21-47F1-B809-83D178A5F8F9}" type="presOf" srcId="{653AAEC6-C918-9945-A43B-41953733D6A3}" destId="{85230AD2-5A6C-0847-BEB8-99954192FAE0}" srcOrd="0" destOrd="1" presId="urn:microsoft.com/office/officeart/2005/8/layout/vList2"/>
    <dgm:cxn modelId="{3F6D11DC-3E30-468C-86E5-E902598BCA94}" type="presOf" srcId="{9C8B293D-575D-7F4E-A205-EADD3DECF892}" destId="{D89680CC-418F-4D43-B37F-F72DCF8EFCF3}" srcOrd="0" destOrd="0" presId="urn:microsoft.com/office/officeart/2005/8/layout/vList2"/>
    <dgm:cxn modelId="{6DCA2AEB-AFB8-854D-87AE-EC115BFD956D}" srcId="{9C8B293D-575D-7F4E-A205-EADD3DECF892}" destId="{BC491506-541A-2C4A-A296-2F2143686DB2}" srcOrd="0" destOrd="0" parTransId="{17418D0C-637A-5E49-8CCD-A58E46D950C4}" sibTransId="{73678F26-97AF-5C43-B1EE-2A814916A0BB}"/>
    <dgm:cxn modelId="{6D3763F5-78DC-4EEB-9E11-52514AAFEE69}" type="presOf" srcId="{2D25F371-E197-5942-8929-D8E7CA9799AF}" destId="{0098DB4A-8BC7-784B-98F9-C3469D2E16CB}" srcOrd="0" destOrd="0" presId="urn:microsoft.com/office/officeart/2005/8/layout/vList2"/>
    <dgm:cxn modelId="{CDC9ABFA-0629-4B2D-B770-4676D2C59CDC}" type="presOf" srcId="{C49E94D4-0B5B-8048-B1A1-07CB1C500113}" destId="{5C0782A9-F32F-3143-8879-E784686C1376}" srcOrd="0" destOrd="0" presId="urn:microsoft.com/office/officeart/2005/8/layout/vList2"/>
    <dgm:cxn modelId="{8D2404BF-D0B0-44BE-84DA-89ACAC18C199}" type="presParOf" srcId="{D89680CC-418F-4D43-B37F-F72DCF8EFCF3}" destId="{4DD92865-05CE-7045-845F-F01D66147917}" srcOrd="0" destOrd="0" presId="urn:microsoft.com/office/officeart/2005/8/layout/vList2"/>
    <dgm:cxn modelId="{A11C6847-0A64-4D60-A7F9-B6CF5F8F1DDD}" type="presParOf" srcId="{D89680CC-418F-4D43-B37F-F72DCF8EFCF3}" destId="{E1A495B1-0119-CE46-980A-4517F2E8495B}" srcOrd="1" destOrd="0" presId="urn:microsoft.com/office/officeart/2005/8/layout/vList2"/>
    <dgm:cxn modelId="{87138209-4930-4AEF-8392-E3A5FCFD1B11}" type="presParOf" srcId="{D89680CC-418F-4D43-B37F-F72DCF8EFCF3}" destId="{B6B62DEE-B667-E945-8717-496D3DFAF825}" srcOrd="2" destOrd="0" presId="urn:microsoft.com/office/officeart/2005/8/layout/vList2"/>
    <dgm:cxn modelId="{2B9BBD53-C8D0-4A60-9100-C9157462E6EF}" type="presParOf" srcId="{D89680CC-418F-4D43-B37F-F72DCF8EFCF3}" destId="{85230AD2-5A6C-0847-BEB8-99954192FAE0}" srcOrd="3" destOrd="0" presId="urn:microsoft.com/office/officeart/2005/8/layout/vList2"/>
    <dgm:cxn modelId="{69C4400F-F507-484F-A2BE-C79B29B85184}" type="presParOf" srcId="{D89680CC-418F-4D43-B37F-F72DCF8EFCF3}" destId="{0098DB4A-8BC7-784B-98F9-C3469D2E16CB}" srcOrd="4" destOrd="0" presId="urn:microsoft.com/office/officeart/2005/8/layout/vList2"/>
    <dgm:cxn modelId="{8AF1F604-9F80-4759-A49E-9BE12FB437CB}"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714CB-529F-4642-8EE4-9757EDC5B52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it-IT"/>
        </a:p>
      </dgm:t>
    </dgm:pt>
    <dgm:pt modelId="{808A1052-D4F6-4DA3-A146-F5D209DE301B}">
      <dgm:prSet/>
      <dgm:spPr/>
      <dgm:t>
        <a:bodyPr/>
        <a:lstStyle/>
        <a:p>
          <a:pPr rtl="0"/>
          <a:r>
            <a:rPr lang="it-IT" dirty="0"/>
            <a:t>La parte generale </a:t>
          </a:r>
        </a:p>
        <a:p>
          <a:pPr rtl="0"/>
          <a:r>
            <a:rPr lang="it-IT" dirty="0"/>
            <a:t>1) inquadra il </a:t>
          </a:r>
          <a:r>
            <a:rPr lang="it-IT" b="1" dirty="0"/>
            <a:t>posizionamento strategico </a:t>
          </a:r>
          <a:r>
            <a:rPr lang="it-IT" b="0" dirty="0"/>
            <a:t>ed</a:t>
          </a:r>
          <a:r>
            <a:rPr lang="it-IT" dirty="0"/>
            <a:t> il contesto di riferimento, </a:t>
          </a:r>
        </a:p>
        <a:p>
          <a:pPr rtl="0"/>
          <a:r>
            <a:rPr lang="it-IT" dirty="0"/>
            <a:t>2) delinea il quadro dei </a:t>
          </a:r>
          <a:r>
            <a:rPr lang="it-IT" b="1" dirty="0"/>
            <a:t>compiti</a:t>
          </a:r>
          <a:r>
            <a:rPr lang="it-IT" dirty="0"/>
            <a:t> e delle </a:t>
          </a:r>
          <a:r>
            <a:rPr lang="it-IT" b="1" dirty="0"/>
            <a:t>responsabilità</a:t>
          </a:r>
          <a:r>
            <a:rPr lang="it-IT" dirty="0"/>
            <a:t>, </a:t>
          </a:r>
        </a:p>
        <a:p>
          <a:pPr rtl="0"/>
          <a:r>
            <a:rPr lang="it-IT" dirty="0"/>
            <a:t>3) descrive la </a:t>
          </a:r>
          <a:r>
            <a:rPr lang="it-IT" b="1" dirty="0"/>
            <a:t>struttura organizzativa</a:t>
          </a:r>
          <a:r>
            <a:rPr lang="it-IT" dirty="0"/>
            <a:t> dell’ARCEA</a:t>
          </a:r>
        </a:p>
      </dgm:t>
    </dgm:pt>
    <dgm:pt modelId="{596E7FF6-4C68-406B-8BE9-E176B24135B9}" type="parTrans" cxnId="{E36A898E-88E7-45DD-949B-8436EA60FB78}">
      <dgm:prSet/>
      <dgm:spPr/>
      <dgm:t>
        <a:bodyPr/>
        <a:lstStyle/>
        <a:p>
          <a:endParaRPr lang="it-IT"/>
        </a:p>
      </dgm:t>
    </dgm:pt>
    <dgm:pt modelId="{9E3E8FA3-FEAD-478D-A4DB-1FB5D6B53D12}" type="sibTrans" cxnId="{E36A898E-88E7-45DD-949B-8436EA60FB78}">
      <dgm:prSet/>
      <dgm:spPr/>
      <dgm:t>
        <a:bodyPr/>
        <a:lstStyle/>
        <a:p>
          <a:endParaRPr lang="it-IT"/>
        </a:p>
      </dgm:t>
    </dgm:pt>
    <dgm:pt modelId="{531E7CE8-BAB9-443A-9963-D1A2A2939F12}">
      <dgm:prSet custT="1"/>
      <dgm:spPr/>
      <dgm:t>
        <a:bodyPr/>
        <a:lstStyle/>
        <a:p>
          <a:pPr rtl="0"/>
          <a:r>
            <a:rPr lang="it-IT" sz="2300" dirty="0"/>
            <a:t>La seconda parte definisce gli </a:t>
          </a:r>
          <a:r>
            <a:rPr lang="it-IT" sz="4000" dirty="0"/>
            <a:t>obiettivi</a:t>
          </a:r>
          <a:r>
            <a:rPr lang="it-IT" sz="2300" dirty="0"/>
            <a:t> dell’ARCEA</a:t>
          </a:r>
        </a:p>
      </dgm:t>
    </dgm:pt>
    <dgm:pt modelId="{34FD0BD4-ECFB-49D5-90CC-1F103282BE91}" type="parTrans" cxnId="{2DEE261D-D92B-451D-AD30-7D2635CF319C}">
      <dgm:prSet/>
      <dgm:spPr/>
      <dgm:t>
        <a:bodyPr/>
        <a:lstStyle/>
        <a:p>
          <a:endParaRPr lang="it-IT"/>
        </a:p>
      </dgm:t>
    </dgm:pt>
    <dgm:pt modelId="{F523F77E-80CB-4D30-8CC7-263F9C8A6CB3}" type="sibTrans" cxnId="{2DEE261D-D92B-451D-AD30-7D2635CF319C}">
      <dgm:prSet/>
      <dgm:spPr/>
      <dgm:t>
        <a:bodyPr/>
        <a:lstStyle/>
        <a:p>
          <a:endParaRPr lang="it-IT"/>
        </a:p>
      </dgm:t>
    </dgm:pt>
    <dgm:pt modelId="{57E307C7-9C20-42F6-85D1-004BF0B87094}">
      <dgm:prSet custT="1">
        <dgm:style>
          <a:lnRef idx="2">
            <a:schemeClr val="accent1"/>
          </a:lnRef>
          <a:fillRef idx="1">
            <a:schemeClr val="lt1"/>
          </a:fillRef>
          <a:effectRef idx="0">
            <a:schemeClr val="accent1"/>
          </a:effectRef>
          <a:fontRef idx="minor">
            <a:schemeClr val="dk1"/>
          </a:fontRef>
        </dgm:style>
      </dgm:prSet>
      <dgm:spPr/>
      <dgm:t>
        <a:bodyPr/>
        <a:lstStyle/>
        <a:p>
          <a:pPr rtl="0"/>
          <a:r>
            <a:rPr lang="it-IT" sz="3600" dirty="0">
              <a:solidFill>
                <a:schemeClr val="tx1"/>
              </a:solidFill>
            </a:rPr>
            <a:t>Si divide in due parti:</a:t>
          </a:r>
        </a:p>
      </dgm:t>
    </dgm:pt>
    <dgm:pt modelId="{0A15963C-31D4-40EA-967E-5631D3BD3A7C}" type="parTrans" cxnId="{F03FFD23-EB31-47E3-9442-6B387DC3F0B9}">
      <dgm:prSet/>
      <dgm:spPr/>
      <dgm:t>
        <a:bodyPr/>
        <a:lstStyle/>
        <a:p>
          <a:endParaRPr lang="it-IT"/>
        </a:p>
      </dgm:t>
    </dgm:pt>
    <dgm:pt modelId="{08F8219C-F7CB-48FF-AB4F-63CAF74EEE4D}" type="sibTrans" cxnId="{F03FFD23-EB31-47E3-9442-6B387DC3F0B9}">
      <dgm:prSet/>
      <dgm:spPr/>
      <dgm:t>
        <a:bodyPr/>
        <a:lstStyle/>
        <a:p>
          <a:endParaRPr lang="it-IT"/>
        </a:p>
      </dgm:t>
    </dgm:pt>
    <dgm:pt modelId="{E26EE6DD-16DD-449C-B864-7B598A14043D}" type="pres">
      <dgm:prSet presAssocID="{124714CB-529F-4642-8EE4-9757EDC5B524}" presName="composite" presStyleCnt="0">
        <dgm:presLayoutVars>
          <dgm:chMax val="1"/>
          <dgm:dir/>
          <dgm:resizeHandles val="exact"/>
        </dgm:presLayoutVars>
      </dgm:prSet>
      <dgm:spPr/>
    </dgm:pt>
    <dgm:pt modelId="{77FB2546-420F-4E4A-B56A-A6FE9B14A642}" type="pres">
      <dgm:prSet presAssocID="{57E307C7-9C20-42F6-85D1-004BF0B87094}" presName="roof" presStyleLbl="dkBgShp" presStyleIdx="0" presStyleCnt="2"/>
      <dgm:spPr/>
    </dgm:pt>
    <dgm:pt modelId="{8BA4E3ED-7C39-4711-A239-7FAA52763134}" type="pres">
      <dgm:prSet presAssocID="{57E307C7-9C20-42F6-85D1-004BF0B87094}" presName="pillars" presStyleCnt="0"/>
      <dgm:spPr/>
    </dgm:pt>
    <dgm:pt modelId="{758C036C-F67C-4483-8E99-8BB3F3987AD3}" type="pres">
      <dgm:prSet presAssocID="{57E307C7-9C20-42F6-85D1-004BF0B87094}" presName="pillar1" presStyleLbl="node1" presStyleIdx="0" presStyleCnt="2">
        <dgm:presLayoutVars>
          <dgm:bulletEnabled val="1"/>
        </dgm:presLayoutVars>
      </dgm:prSet>
      <dgm:spPr/>
    </dgm:pt>
    <dgm:pt modelId="{01B7CF72-DF88-4D9A-92BC-75D9908567F2}" type="pres">
      <dgm:prSet presAssocID="{531E7CE8-BAB9-443A-9963-D1A2A2939F12}" presName="pillarX" presStyleLbl="node1" presStyleIdx="1" presStyleCnt="2">
        <dgm:presLayoutVars>
          <dgm:bulletEnabled val="1"/>
        </dgm:presLayoutVars>
      </dgm:prSet>
      <dgm:spPr/>
    </dgm:pt>
    <dgm:pt modelId="{08C72B44-F2CE-4B05-AF00-0E20AA6F7ACB}" type="pres">
      <dgm:prSet presAssocID="{57E307C7-9C20-42F6-85D1-004BF0B87094}" presName="base" presStyleLbl="dkBgShp" presStyleIdx="1" presStyleCnt="2"/>
      <dgm:spPr/>
    </dgm:pt>
  </dgm:ptLst>
  <dgm:cxnLst>
    <dgm:cxn modelId="{2DEE261D-D92B-451D-AD30-7D2635CF319C}" srcId="{57E307C7-9C20-42F6-85D1-004BF0B87094}" destId="{531E7CE8-BAB9-443A-9963-D1A2A2939F12}" srcOrd="1" destOrd="0" parTransId="{34FD0BD4-ECFB-49D5-90CC-1F103282BE91}" sibTransId="{F523F77E-80CB-4D30-8CC7-263F9C8A6CB3}"/>
    <dgm:cxn modelId="{F03FFD23-EB31-47E3-9442-6B387DC3F0B9}" srcId="{124714CB-529F-4642-8EE4-9757EDC5B524}" destId="{57E307C7-9C20-42F6-85D1-004BF0B87094}" srcOrd="0" destOrd="0" parTransId="{0A15963C-31D4-40EA-967E-5631D3BD3A7C}" sibTransId="{08F8219C-F7CB-48FF-AB4F-63CAF74EEE4D}"/>
    <dgm:cxn modelId="{15202D56-A6D4-A047-A58E-BDD536350A2B}" type="presOf" srcId="{124714CB-529F-4642-8EE4-9757EDC5B524}" destId="{E26EE6DD-16DD-449C-B864-7B598A14043D}" srcOrd="0" destOrd="0" presId="urn:microsoft.com/office/officeart/2005/8/layout/hList3"/>
    <dgm:cxn modelId="{103AAB61-0AB7-1E4A-B09D-57D71C72CEAC}" type="presOf" srcId="{808A1052-D4F6-4DA3-A146-F5D209DE301B}" destId="{758C036C-F67C-4483-8E99-8BB3F3987AD3}" srcOrd="0" destOrd="0" presId="urn:microsoft.com/office/officeart/2005/8/layout/hList3"/>
    <dgm:cxn modelId="{E36A898E-88E7-45DD-949B-8436EA60FB78}" srcId="{57E307C7-9C20-42F6-85D1-004BF0B87094}" destId="{808A1052-D4F6-4DA3-A146-F5D209DE301B}" srcOrd="0" destOrd="0" parTransId="{596E7FF6-4C68-406B-8BE9-E176B24135B9}" sibTransId="{9E3E8FA3-FEAD-478D-A4DB-1FB5D6B53D12}"/>
    <dgm:cxn modelId="{61865DBF-83BF-B440-A796-8085100C0AEB}" type="presOf" srcId="{57E307C7-9C20-42F6-85D1-004BF0B87094}" destId="{77FB2546-420F-4E4A-B56A-A6FE9B14A642}" srcOrd="0" destOrd="0" presId="urn:microsoft.com/office/officeart/2005/8/layout/hList3"/>
    <dgm:cxn modelId="{390B2AC5-352F-3B4E-8019-5492192DF718}" type="presOf" srcId="{531E7CE8-BAB9-443A-9963-D1A2A2939F12}" destId="{01B7CF72-DF88-4D9A-92BC-75D9908567F2}" srcOrd="0" destOrd="0" presId="urn:microsoft.com/office/officeart/2005/8/layout/hList3"/>
    <dgm:cxn modelId="{048942D6-83E2-5041-9666-3D180A8B469A}" type="presParOf" srcId="{E26EE6DD-16DD-449C-B864-7B598A14043D}" destId="{77FB2546-420F-4E4A-B56A-A6FE9B14A642}" srcOrd="0" destOrd="0" presId="urn:microsoft.com/office/officeart/2005/8/layout/hList3"/>
    <dgm:cxn modelId="{2320BFC7-F573-2B49-A3D5-4EFB0FA86CD6}" type="presParOf" srcId="{E26EE6DD-16DD-449C-B864-7B598A14043D}" destId="{8BA4E3ED-7C39-4711-A239-7FAA52763134}" srcOrd="1" destOrd="0" presId="urn:microsoft.com/office/officeart/2005/8/layout/hList3"/>
    <dgm:cxn modelId="{73A07E5A-BD78-A545-9005-AC32197F8469}" type="presParOf" srcId="{8BA4E3ED-7C39-4711-A239-7FAA52763134}" destId="{758C036C-F67C-4483-8E99-8BB3F3987AD3}" srcOrd="0" destOrd="0" presId="urn:microsoft.com/office/officeart/2005/8/layout/hList3"/>
    <dgm:cxn modelId="{0927B1C1-05BC-8947-97D8-2670D55645F9}" type="presParOf" srcId="{8BA4E3ED-7C39-4711-A239-7FAA52763134}" destId="{01B7CF72-DF88-4D9A-92BC-75D9908567F2}" srcOrd="1" destOrd="0" presId="urn:microsoft.com/office/officeart/2005/8/layout/hList3"/>
    <dgm:cxn modelId="{1B42A782-F704-5046-B88A-C4671C69D6AD}" type="presParOf" srcId="{E26EE6DD-16DD-449C-B864-7B598A14043D}" destId="{08C72B44-F2CE-4B05-AF00-0E20AA6F7AC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a:t>2008 </a:t>
          </a:r>
          <a:r>
            <a:rPr lang="mr-IN" dirty="0"/>
            <a:t>–</a:t>
          </a:r>
          <a:r>
            <a:rPr lang="it-IT" dirty="0"/>
            <a:t> 2010 </a:t>
          </a:r>
          <a:r>
            <a:rPr lang="it-IT" dirty="0" err="1"/>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a:t>2011 </a:t>
          </a:r>
          <a:r>
            <a:rPr lang="mr-IN" dirty="0"/>
            <a:t>–</a:t>
          </a:r>
          <a:r>
            <a:rPr lang="it-IT" dirty="0"/>
            <a:t> 2013 </a:t>
          </a:r>
          <a:r>
            <a:rPr lang="it-IT" dirty="0" err="1"/>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a:t>2014 </a:t>
          </a:r>
          <a:r>
            <a:rPr lang="mr-IN" dirty="0"/>
            <a:t>–</a:t>
          </a:r>
          <a:r>
            <a:rPr lang="it-IT" dirty="0"/>
            <a:t> 2016 Integration</a:t>
          </a:r>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a:t>Sicurezza </a:t>
          </a:r>
          <a:r>
            <a:rPr lang="it-IT" b="1" dirty="0"/>
            <a:t>ritagliata su misura</a:t>
          </a:r>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a:t>2017 </a:t>
          </a:r>
          <a:r>
            <a:rPr lang="mr-IN" dirty="0"/>
            <a:t>–</a:t>
          </a:r>
          <a:r>
            <a:rPr lang="it-IT" dirty="0"/>
            <a:t> 2020 </a:t>
          </a:r>
          <a:r>
            <a:rPr lang="it-IT" dirty="0" err="1"/>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a:t>Sicurezza come </a:t>
          </a:r>
          <a:r>
            <a:rPr lang="it-IT" b="1" dirty="0"/>
            <a:t>obbligo normativo</a:t>
          </a:r>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a:t>Sicurezza come </a:t>
          </a:r>
          <a:r>
            <a:rPr lang="it-IT" b="1" dirty="0"/>
            <a:t>insieme di procedure</a:t>
          </a:r>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a:t>Sicurezza come </a:t>
          </a:r>
          <a:r>
            <a:rPr lang="it-IT" b="1" dirty="0"/>
            <a:t>parte integrante del business</a:t>
          </a:r>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pt>
    <dgm:pt modelId="{C5572311-4320-FB44-AB9D-36BD1291C550}" type="pres">
      <dgm:prSet presAssocID="{E092550F-D7E6-F349-9048-F409B76CCDAE}" presName="parentText" presStyleLbl="node1" presStyleIdx="0" presStyleCnt="4">
        <dgm:presLayoutVars>
          <dgm:chMax val="0"/>
          <dgm:bulletEnabled val="1"/>
        </dgm:presLayoutVars>
      </dgm:prSet>
      <dgm:spPr/>
    </dgm:pt>
    <dgm:pt modelId="{2A1144A4-A89F-DA42-A7AF-AC570B50E780}" type="pres">
      <dgm:prSet presAssocID="{E092550F-D7E6-F349-9048-F409B76CCDAE}" presName="childText" presStyleLbl="revTx" presStyleIdx="0" presStyleCnt="4">
        <dgm:presLayoutVars>
          <dgm:bulletEnabled val="1"/>
        </dgm:presLayoutVars>
      </dgm:prSet>
      <dgm:spPr/>
    </dgm:pt>
    <dgm:pt modelId="{C70426CD-B7BB-6841-A0BF-658AD7E387B0}" type="pres">
      <dgm:prSet presAssocID="{7AC0A10F-D1D6-ED4E-A12A-67A15BA358D0}" presName="parentText" presStyleLbl="node1" presStyleIdx="1" presStyleCnt="4">
        <dgm:presLayoutVars>
          <dgm:chMax val="0"/>
          <dgm:bulletEnabled val="1"/>
        </dgm:presLayoutVars>
      </dgm:prSet>
      <dgm:spPr/>
    </dgm:pt>
    <dgm:pt modelId="{BED3A6A3-744A-DF41-9156-212844946630}" type="pres">
      <dgm:prSet presAssocID="{7AC0A10F-D1D6-ED4E-A12A-67A15BA358D0}" presName="childText" presStyleLbl="revTx" presStyleIdx="1" presStyleCnt="4">
        <dgm:presLayoutVars>
          <dgm:bulletEnabled val="1"/>
        </dgm:presLayoutVars>
      </dgm:prSet>
      <dgm:spPr/>
    </dgm:pt>
    <dgm:pt modelId="{7B1D285B-4092-814B-8AC1-A1BA1847F79D}" type="pres">
      <dgm:prSet presAssocID="{F49CED8F-FB50-C44D-A664-C84F3CD239D4}" presName="parentText" presStyleLbl="node1" presStyleIdx="2" presStyleCnt="4">
        <dgm:presLayoutVars>
          <dgm:chMax val="0"/>
          <dgm:bulletEnabled val="1"/>
        </dgm:presLayoutVars>
      </dgm:prSet>
      <dgm:spPr/>
    </dgm:pt>
    <dgm:pt modelId="{685E3D16-C9DC-B34A-886E-AABA3FC0F908}" type="pres">
      <dgm:prSet presAssocID="{F49CED8F-FB50-C44D-A664-C84F3CD239D4}" presName="childText" presStyleLbl="revTx" presStyleIdx="2" presStyleCnt="4">
        <dgm:presLayoutVars>
          <dgm:bulletEnabled val="1"/>
        </dgm:presLayoutVars>
      </dgm:prSet>
      <dgm:spPr/>
    </dgm:pt>
    <dgm:pt modelId="{12DADD8C-AA02-2C44-A4C4-5CC6E05ED653}" type="pres">
      <dgm:prSet presAssocID="{E2C4584B-98D6-3141-BBD2-1EF473372DF9}" presName="parentText" presStyleLbl="node1" presStyleIdx="3" presStyleCnt="4">
        <dgm:presLayoutVars>
          <dgm:chMax val="0"/>
          <dgm:bulletEnabled val="1"/>
        </dgm:presLayoutVars>
      </dgm:prSet>
      <dgm:spPr/>
    </dgm:pt>
    <dgm:pt modelId="{82F8D33F-37DE-F845-81B7-6E9AC43A809E}" type="pres">
      <dgm:prSet presAssocID="{E2C4584B-98D6-3141-BBD2-1EF473372DF9}" presName="childText" presStyleLbl="revTx" presStyleIdx="3" presStyleCnt="4">
        <dgm:presLayoutVars>
          <dgm:bulletEnabled val="1"/>
        </dgm:presLayoutVars>
      </dgm:prSet>
      <dgm:spPr/>
    </dgm:pt>
  </dgm:ptLst>
  <dgm:cxnLst>
    <dgm:cxn modelId="{E8C98D01-1D45-7A47-B5A1-1E6CC3A2C0C5}" srcId="{E2C4584B-98D6-3141-BBD2-1EF473372DF9}" destId="{F4E7F45C-2BF9-4F47-B6EB-C3BCE97FA8F6}" srcOrd="0" destOrd="0" parTransId="{0909B6AB-1B5D-6649-BA2A-88DA84D6BBC2}" sibTransId="{04095CE0-8D46-8D42-A746-95028350DCF1}"/>
    <dgm:cxn modelId="{97CBF015-3041-40FE-9B9C-5823AAF5817D}" type="presOf" srcId="{E092550F-D7E6-F349-9048-F409B76CCDAE}" destId="{C5572311-4320-FB44-AB9D-36BD1291C550}" srcOrd="0" destOrd="0" presId="urn:microsoft.com/office/officeart/2005/8/layout/vList2"/>
    <dgm:cxn modelId="{F580E917-AB65-4863-9783-CD39BA981E94}" type="presOf" srcId="{F49CED8F-FB50-C44D-A664-C84F3CD239D4}" destId="{7B1D285B-4092-814B-8AC1-A1BA1847F79D}" srcOrd="0" destOrd="0" presId="urn:microsoft.com/office/officeart/2005/8/layout/vList2"/>
    <dgm:cxn modelId="{E56BC31C-5032-6B42-90B4-9B148DE2F4C0}" srcId="{834766B1-5A6F-EF43-8E4F-4A6B7A30AE50}" destId="{E2C4584B-98D6-3141-BBD2-1EF473372DF9}" srcOrd="3" destOrd="0" parTransId="{5E67FB8B-1C0C-FF42-8B68-0607CEA0AE36}" sibTransId="{D92990E2-D0E6-3645-A4FF-B0126852409D}"/>
    <dgm:cxn modelId="{F122223F-F9AB-C14C-8211-C8CB7163136D}" srcId="{834766B1-5A6F-EF43-8E4F-4A6B7A30AE50}" destId="{E092550F-D7E6-F349-9048-F409B76CCDAE}" srcOrd="0" destOrd="0" parTransId="{DA876838-BB11-6746-A2A2-EA5DDAA8F7C5}" sibTransId="{8CB8169F-BE4F-B747-B73B-556E28FDF526}"/>
    <dgm:cxn modelId="{EBF5A449-B8B8-4952-85E6-D2AF2BFE2A0C}" type="presOf" srcId="{F4E7F45C-2BF9-4F47-B6EB-C3BCE97FA8F6}" destId="{82F8D33F-37DE-F845-81B7-6E9AC43A809E}"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02E1E05C-B337-0E43-8984-E8447F06823D}" srcId="{834766B1-5A6F-EF43-8E4F-4A6B7A30AE50}" destId="{7AC0A10F-D1D6-ED4E-A12A-67A15BA358D0}" srcOrd="1" destOrd="0" parTransId="{97693238-8177-DD4F-845A-79CD9E4CB5C9}" sibTransId="{DD65FE52-5CCF-DE46-B83C-4DFF3A5AB70B}"/>
    <dgm:cxn modelId="{7835F779-537D-459F-944C-B784897E1F6E}" type="presOf" srcId="{7AC0A10F-D1D6-ED4E-A12A-67A15BA358D0}" destId="{C70426CD-B7BB-6841-A0BF-658AD7E387B0}" srcOrd="0" destOrd="0" presId="urn:microsoft.com/office/officeart/2005/8/layout/vList2"/>
    <dgm:cxn modelId="{77BEA47D-FD66-A545-A060-E429DC300EEC}" srcId="{E092550F-D7E6-F349-9048-F409B76CCDAE}" destId="{1116C5CD-8878-B74E-99FE-33383EDB6226}" srcOrd="0" destOrd="0" parTransId="{90D36501-6A6D-CE4B-BCC9-8369DEC702EA}" sibTransId="{E14CB4C2-DBE9-034D-BD98-2B76C367EA16}"/>
    <dgm:cxn modelId="{9232C680-6511-441D-8809-F63AE06B1814}" type="presOf" srcId="{834766B1-5A6F-EF43-8E4F-4A6B7A30AE50}" destId="{BD65AF51-B9BB-D241-848B-784FDAAA05B1}"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683924B4-E6B7-4626-9697-C737DC8CCF2F}" type="presOf" srcId="{E2C4584B-98D6-3141-BBD2-1EF473372DF9}" destId="{12DADD8C-AA02-2C44-A4C4-5CC6E05ED653}" srcOrd="0" destOrd="0" presId="urn:microsoft.com/office/officeart/2005/8/layout/vList2"/>
    <dgm:cxn modelId="{03B986B5-E2F5-4BED-A42F-B59A1CD6014E}" type="presOf" srcId="{87E70888-4AFF-4A4C-9433-27379A788235}" destId="{685E3D16-C9DC-B34A-886E-AABA3FC0F908}"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D85E56F0-3662-4431-A720-45DB28D4FAC3}" type="presOf" srcId="{25019147-9116-EE4C-A09A-4DECEE8E2E07}" destId="{BED3A6A3-744A-DF41-9156-212844946630}" srcOrd="0" destOrd="0" presId="urn:microsoft.com/office/officeart/2005/8/layout/vList2"/>
    <dgm:cxn modelId="{B17E2CF1-D9B0-4326-A3BF-754280AD75A5}" type="presOf" srcId="{1116C5CD-8878-B74E-99FE-33383EDB6226}" destId="{2A1144A4-A89F-DA42-A7AF-AC570B50E780}" srcOrd="0" destOrd="0" presId="urn:microsoft.com/office/officeart/2005/8/layout/vList2"/>
    <dgm:cxn modelId="{9E349269-2D9D-4CB4-BEA5-32540B3A1E09}" type="presParOf" srcId="{BD65AF51-B9BB-D241-848B-784FDAAA05B1}" destId="{C5572311-4320-FB44-AB9D-36BD1291C550}" srcOrd="0" destOrd="0" presId="urn:microsoft.com/office/officeart/2005/8/layout/vList2"/>
    <dgm:cxn modelId="{3510A4EC-8B3D-4CF2-80D1-5FA742A0812E}" type="presParOf" srcId="{BD65AF51-B9BB-D241-848B-784FDAAA05B1}" destId="{2A1144A4-A89F-DA42-A7AF-AC570B50E780}" srcOrd="1" destOrd="0" presId="urn:microsoft.com/office/officeart/2005/8/layout/vList2"/>
    <dgm:cxn modelId="{8D41002E-BD8D-4C0F-93A9-BA6AD373F176}" type="presParOf" srcId="{BD65AF51-B9BB-D241-848B-784FDAAA05B1}" destId="{C70426CD-B7BB-6841-A0BF-658AD7E387B0}" srcOrd="2" destOrd="0" presId="urn:microsoft.com/office/officeart/2005/8/layout/vList2"/>
    <dgm:cxn modelId="{2EEAB568-5875-4B93-B58D-F4556C827F68}" type="presParOf" srcId="{BD65AF51-B9BB-D241-848B-784FDAAA05B1}" destId="{BED3A6A3-744A-DF41-9156-212844946630}" srcOrd="3" destOrd="0" presId="urn:microsoft.com/office/officeart/2005/8/layout/vList2"/>
    <dgm:cxn modelId="{D9CC6BA6-F904-4042-85C9-39E9966A12B4}" type="presParOf" srcId="{BD65AF51-B9BB-D241-848B-784FDAAA05B1}" destId="{7B1D285B-4092-814B-8AC1-A1BA1847F79D}" srcOrd="4" destOrd="0" presId="urn:microsoft.com/office/officeart/2005/8/layout/vList2"/>
    <dgm:cxn modelId="{D88D81AB-729A-49F5-B164-9B9A2D10B59A}" type="presParOf" srcId="{BD65AF51-B9BB-D241-848B-784FDAAA05B1}" destId="{685E3D16-C9DC-B34A-886E-AABA3FC0F908}" srcOrd="5" destOrd="0" presId="urn:microsoft.com/office/officeart/2005/8/layout/vList2"/>
    <dgm:cxn modelId="{688C657B-4038-4EEF-884D-FCD43305C436}" type="presParOf" srcId="{BD65AF51-B9BB-D241-848B-784FDAAA05B1}" destId="{12DADD8C-AA02-2C44-A4C4-5CC6E05ED653}" srcOrd="6" destOrd="0" presId="urn:microsoft.com/office/officeart/2005/8/layout/vList2"/>
    <dgm:cxn modelId="{8FC59032-2F27-4207-B44A-40FA8FB7A9C3}"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a:t>Piattaforma di Sicurezza</a:t>
          </a:r>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a:t>L’IT Auditor </a:t>
          </a:r>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a:t>Il Direttore e i Dirigenti dell’Agenzia</a:t>
          </a:r>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a:t>Il Dirigente del Servizio Affari Amministrativi e Contabili</a:t>
          </a:r>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pt>
    <dgm:pt modelId="{A1999721-9D8E-45D6-9B60-4B33757935B5}" type="pres">
      <dgm:prSet presAssocID="{B1DC9376-0AA8-4FAD-B724-3196AF678BDA}" presName="parentText" presStyleLbl="node1" presStyleIdx="0" presStyleCnt="3">
        <dgm:presLayoutVars>
          <dgm:chMax val="0"/>
          <dgm:bulletEnabled val="1"/>
        </dgm:presLayoutVars>
      </dgm:prSet>
      <dgm:spPr/>
    </dgm:pt>
    <dgm:pt modelId="{32F40EFA-0F9E-47B1-A663-9DC24D977F98}" type="pres">
      <dgm:prSet presAssocID="{B1DC9376-0AA8-4FAD-B724-3196AF678BDA}" presName="childText" presStyleLbl="revTx" presStyleIdx="0" presStyleCnt="3">
        <dgm:presLayoutVars>
          <dgm:bulletEnabled val="1"/>
        </dgm:presLayoutVars>
      </dgm:prSet>
      <dgm:spPr/>
    </dgm:pt>
    <dgm:pt modelId="{CA9ABC61-D56D-4F6A-AEE2-1214EC32E2FB}" type="pres">
      <dgm:prSet presAssocID="{2BCEA6BC-9FA4-4447-B4CF-D5CF5EE6D22D}" presName="parentText" presStyleLbl="node1" presStyleIdx="1" presStyleCnt="3">
        <dgm:presLayoutVars>
          <dgm:chMax val="0"/>
          <dgm:bulletEnabled val="1"/>
        </dgm:presLayoutVars>
      </dgm:prSet>
      <dgm:spPr/>
    </dgm:pt>
    <dgm:pt modelId="{2087E06D-632D-433F-B808-A2DB2CF90B8C}" type="pres">
      <dgm:prSet presAssocID="{2BCEA6BC-9FA4-4447-B4CF-D5CF5EE6D22D}" presName="childText" presStyleLbl="revTx" presStyleIdx="1" presStyleCnt="3">
        <dgm:presLayoutVars>
          <dgm:bulletEnabled val="1"/>
        </dgm:presLayoutVars>
      </dgm:prSet>
      <dgm:spPr/>
    </dgm:pt>
    <dgm:pt modelId="{55E28D7B-5618-43FF-B4D1-0CDB3D0DC445}" type="pres">
      <dgm:prSet presAssocID="{22D6D361-0D1C-451F-9AF3-F70964C55223}" presName="parentText" presStyleLbl="node1" presStyleIdx="2" presStyleCnt="3">
        <dgm:presLayoutVars>
          <dgm:chMax val="0"/>
          <dgm:bulletEnabled val="1"/>
        </dgm:presLayoutVars>
      </dgm:prSet>
      <dgm:spPr/>
    </dgm:pt>
    <dgm:pt modelId="{BA5E9014-268C-45C6-B557-483D29138254}" type="pres">
      <dgm:prSet presAssocID="{22D6D361-0D1C-451F-9AF3-F70964C55223}" presName="childText" presStyleLbl="revTx" presStyleIdx="2" presStyleCnt="3">
        <dgm:presLayoutVars>
          <dgm:bulletEnabled val="1"/>
        </dgm:presLayoutVars>
      </dgm:prSet>
      <dgm:spPr/>
    </dgm:pt>
  </dgm:ptLst>
  <dgm:cxnLst>
    <dgm:cxn modelId="{45010212-37AB-4553-A43A-E8C0123240D2}" srcId="{B1DC9376-0AA8-4FAD-B724-3196AF678BDA}" destId="{6A1A7F93-A290-424F-BB62-DE4E2BA77EC8}" srcOrd="2" destOrd="0" parTransId="{D37B28BE-8712-4D07-BFA8-2BABDE031663}" sibTransId="{81C5C81A-163E-40B3-899D-166DF48C7F79}"/>
    <dgm:cxn modelId="{DA486B21-6EA9-4193-AE31-984472F35399}" srcId="{2BCEA6BC-9FA4-4447-B4CF-D5CF5EE6D22D}" destId="{66D48EFD-AEFD-4613-B6D7-A6C48035F4E1}" srcOrd="2" destOrd="0" parTransId="{67408E62-3B94-45BB-80F9-B84AEEC990E7}" sibTransId="{E2CDFC07-112E-4761-9BEC-AD0CC2FB905B}"/>
    <dgm:cxn modelId="{408F5F2A-BB6F-43B4-99D7-5D892D5C532C}" type="presOf" srcId="{2BCEA6BC-9FA4-4447-B4CF-D5CF5EE6D22D}" destId="{CA9ABC61-D56D-4F6A-AEE2-1214EC32E2FB}" srcOrd="0" destOrd="0" presId="urn:microsoft.com/office/officeart/2005/8/layout/vList2"/>
    <dgm:cxn modelId="{F6F07E2C-C905-4E48-B26F-34163A2B2F26}" srcId="{B1DC9376-0AA8-4FAD-B724-3196AF678BDA}" destId="{62486E79-85A7-41F4-AB2A-02FFD270DCC3}" srcOrd="0" destOrd="0" parTransId="{3041D552-2861-4F62-9F2A-A7C9C74E8A98}" sibTransId="{C99CACB8-F76F-458B-8EAA-273CB3B3D01B}"/>
    <dgm:cxn modelId="{3EF8A53C-3485-49AF-AADB-DB3D836FD519}" type="presOf" srcId="{6A1A7F93-A290-424F-BB62-DE4E2BA77EC8}" destId="{32F40EFA-0F9E-47B1-A663-9DC24D977F98}" srcOrd="0" destOrd="2" presId="urn:microsoft.com/office/officeart/2005/8/layout/vList2"/>
    <dgm:cxn modelId="{ED93B74B-A645-42A0-A994-92567F1F3EB1}" type="presOf" srcId="{B996DB7B-16AB-402B-AE3A-3A75FB83CF59}" destId="{BA5E9014-268C-45C6-B557-483D29138254}" srcOrd="0" destOrd="1" presId="urn:microsoft.com/office/officeart/2005/8/layout/vList2"/>
    <dgm:cxn modelId="{13C7CB53-C144-49FD-A007-3917B1637B5C}" type="presOf" srcId="{22D6D361-0D1C-451F-9AF3-F70964C55223}" destId="{55E28D7B-5618-43FF-B4D1-0CDB3D0DC445}" srcOrd="0" destOrd="0"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5F1C475C-DA13-4FF4-8533-EC6060F647FE}" type="presOf" srcId="{66D48EFD-AEFD-4613-B6D7-A6C48035F4E1}" destId="{2087E06D-632D-433F-B808-A2DB2CF90B8C}" srcOrd="0" destOrd="2" presId="urn:microsoft.com/office/officeart/2005/8/layout/vList2"/>
    <dgm:cxn modelId="{D7F81778-F7C6-4966-84FB-45D8D573871A}" type="presOf" srcId="{62486E79-85A7-41F4-AB2A-02FFD270DCC3}" destId="{32F40EFA-0F9E-47B1-A663-9DC24D977F98}" srcOrd="0" destOrd="0" presId="urn:microsoft.com/office/officeart/2005/8/layout/vList2"/>
    <dgm:cxn modelId="{4469CC7B-2616-4051-87B0-16DA8EEBF91B}" type="presOf" srcId="{53C7156E-75EE-46A1-9F83-9C53010A1DDF}" destId="{295FF5EB-7BCD-4C8A-87E5-61816C71C4A4}" srcOrd="0" destOrd="0" presId="urn:microsoft.com/office/officeart/2005/8/layout/vList2"/>
    <dgm:cxn modelId="{EAD13C80-2A34-42B9-96FD-C12C9FD66ECF}" srcId="{53C7156E-75EE-46A1-9F83-9C53010A1DDF}" destId="{2BCEA6BC-9FA4-4447-B4CF-D5CF5EE6D22D}" srcOrd="1" destOrd="0" parTransId="{84AA3EF9-FE2A-4E46-BC26-CEEA71CF5768}" sibTransId="{CDFD3381-67F2-4E40-959A-8F816A2355DB}"/>
    <dgm:cxn modelId="{0092C182-44D8-4CE3-9531-ED3BE484B278}" type="presOf" srcId="{B1DC9376-0AA8-4FAD-B724-3196AF678BDA}" destId="{A1999721-9D8E-45D6-9B60-4B33757935B5}" srcOrd="0" destOrd="0" presId="urn:microsoft.com/office/officeart/2005/8/layout/vList2"/>
    <dgm:cxn modelId="{EF98038F-8085-43D4-8388-A6655ACDD80B}" srcId="{53C7156E-75EE-46A1-9F83-9C53010A1DDF}" destId="{22D6D361-0D1C-451F-9AF3-F70964C55223}" srcOrd="2" destOrd="0" parTransId="{AB1AE7C4-9A2D-4733-9AAB-5DD937CA5126}" sibTransId="{B96C126E-EC1B-4C26-A56D-0753CED9A3C0}"/>
    <dgm:cxn modelId="{ADFB4A96-4C88-4F3D-B844-A8B5FA915E61}" srcId="{22D6D361-0D1C-451F-9AF3-F70964C55223}" destId="{B996DB7B-16AB-402B-AE3A-3A75FB83CF59}" srcOrd="1" destOrd="0" parTransId="{E3DEF723-7AB4-4120-B12A-E9F43B0EA0D2}" sibTransId="{EF7B71DB-A3E3-49EE-BA74-6919ED955B3C}"/>
    <dgm:cxn modelId="{4E8F54A8-D03E-4739-9D44-CD2132069D7F}" srcId="{22D6D361-0D1C-451F-9AF3-F70964C55223}" destId="{DB2ABCA8-1415-4891-9AFA-21FFB8F09290}" srcOrd="0" destOrd="0" parTransId="{39A45EE5-AA51-4729-910D-28F0A497FA45}" sibTransId="{2BA96A7F-16DD-4AD1-9C6C-1606FEAAF078}"/>
    <dgm:cxn modelId="{025B36AA-01E7-4CCB-9116-065948480011}" type="presOf" srcId="{8071366B-148A-4736-ABB5-C0ACEA60820F}" destId="{32F40EFA-0F9E-47B1-A663-9DC24D977F98}" srcOrd="0" destOrd="1" presId="urn:microsoft.com/office/officeart/2005/8/layout/vList2"/>
    <dgm:cxn modelId="{319C46AC-F4E2-4D4F-A9EB-4020A9D2FFD5}" type="presOf" srcId="{DB2ABCA8-1415-4891-9AFA-21FFB8F09290}" destId="{BA5E9014-268C-45C6-B557-483D29138254}" srcOrd="0" destOrd="0" presId="urn:microsoft.com/office/officeart/2005/8/layout/vList2"/>
    <dgm:cxn modelId="{862A4DC7-5BB8-4CF9-849A-32E555B7EA42}" srcId="{2BCEA6BC-9FA4-4447-B4CF-D5CF5EE6D22D}" destId="{B2C3AFC6-91B5-4EBF-9B91-85CE25B0F0EA}" srcOrd="1" destOrd="0" parTransId="{75260A01-65F7-4654-8D02-15591FC4DCD4}" sibTransId="{871C8968-4AF3-4071-9298-25E5C5FF896C}"/>
    <dgm:cxn modelId="{F97EE8DA-ACF2-42D1-8C99-3D8CB7F5CB26}" type="presOf" srcId="{00ABA42B-7AB0-4543-9CEF-280921C67DB8}" destId="{2087E06D-632D-433F-B808-A2DB2CF90B8C}" srcOrd="0" destOrd="0" presId="urn:microsoft.com/office/officeart/2005/8/layout/vList2"/>
    <dgm:cxn modelId="{7038F6E6-4C0C-4F98-9B13-12E1572EA87C}" type="presOf" srcId="{B2C3AFC6-91B5-4EBF-9B91-85CE25B0F0EA}" destId="{2087E06D-632D-433F-B808-A2DB2CF90B8C}" srcOrd="0" destOrd="1" presId="urn:microsoft.com/office/officeart/2005/8/layout/vList2"/>
    <dgm:cxn modelId="{8D0BF7E7-B74D-488A-858C-7054BF5C80E8}" srcId="{53C7156E-75EE-46A1-9F83-9C53010A1DDF}" destId="{B1DC9376-0AA8-4FAD-B724-3196AF678BDA}" srcOrd="0" destOrd="0" parTransId="{444861FF-66C6-4E28-9535-CEF2DB676329}" sibTransId="{1951B872-B972-4789-9358-1456CBB88421}"/>
    <dgm:cxn modelId="{14656EFC-6817-409B-99EC-D8954652AB8B}" srcId="{2BCEA6BC-9FA4-4447-B4CF-D5CF5EE6D22D}" destId="{00ABA42B-7AB0-4543-9CEF-280921C67DB8}" srcOrd="0" destOrd="0" parTransId="{6B6CEE23-80EC-48FF-9141-F0471E55842D}" sibTransId="{0A01623C-6C7A-404A-AC40-55513BDCCE15}"/>
    <dgm:cxn modelId="{A3E1D5D7-20C6-4C92-8360-70BA0B80A9AD}" type="presParOf" srcId="{295FF5EB-7BCD-4C8A-87E5-61816C71C4A4}" destId="{A1999721-9D8E-45D6-9B60-4B33757935B5}" srcOrd="0" destOrd="0" presId="urn:microsoft.com/office/officeart/2005/8/layout/vList2"/>
    <dgm:cxn modelId="{3B210A84-9078-4FA3-9160-990D927AE211}" type="presParOf" srcId="{295FF5EB-7BCD-4C8A-87E5-61816C71C4A4}" destId="{32F40EFA-0F9E-47B1-A663-9DC24D977F98}" srcOrd="1" destOrd="0" presId="urn:microsoft.com/office/officeart/2005/8/layout/vList2"/>
    <dgm:cxn modelId="{DA3B5D86-253A-4889-92FC-1F952397A905}" type="presParOf" srcId="{295FF5EB-7BCD-4C8A-87E5-61816C71C4A4}" destId="{CA9ABC61-D56D-4F6A-AEE2-1214EC32E2FB}" srcOrd="2" destOrd="0" presId="urn:microsoft.com/office/officeart/2005/8/layout/vList2"/>
    <dgm:cxn modelId="{DBF71172-905A-403E-9BB5-D4ED6686C250}" type="presParOf" srcId="{295FF5EB-7BCD-4C8A-87E5-61816C71C4A4}" destId="{2087E06D-632D-433F-B808-A2DB2CF90B8C}" srcOrd="3" destOrd="0" presId="urn:microsoft.com/office/officeart/2005/8/layout/vList2"/>
    <dgm:cxn modelId="{D9AC6624-4AC2-4AD9-87E6-21E59C619C60}" type="presParOf" srcId="{295FF5EB-7BCD-4C8A-87E5-61816C71C4A4}" destId="{55E28D7B-5618-43FF-B4D1-0CDB3D0DC445}" srcOrd="4" destOrd="0" presId="urn:microsoft.com/office/officeart/2005/8/layout/vList2"/>
    <dgm:cxn modelId="{961DAD5C-34DA-4863-81FF-14228E5E181A}"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a:t>Attua, gestisce e aggiorna i </a:t>
          </a:r>
          <a:r>
            <a:rPr lang="it-IT" sz="1400" b="1">
              <a:solidFill>
                <a:schemeClr val="accent3">
                  <a:lumMod val="75000"/>
                </a:schemeClr>
              </a:solidFill>
            </a:rPr>
            <a:t>sistemi informatici </a:t>
          </a:r>
          <a:r>
            <a:rPr lang="it-IT" sz="140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a:t>Predispone ed attua piani finalizzati a garantire la sicurezza </a:t>
          </a:r>
          <a:r>
            <a:rPr lang="it-IT" b="1">
              <a:solidFill>
                <a:srgbClr val="00B050"/>
              </a:solidFill>
            </a:rPr>
            <a:t>logica</a:t>
          </a:r>
          <a:r>
            <a:rPr lang="it-IT"/>
            <a:t> e </a:t>
          </a:r>
          <a:r>
            <a:rPr lang="it-IT" b="1">
              <a:solidFill>
                <a:srgbClr val="00B050"/>
              </a:solidFill>
            </a:rPr>
            <a:t>fisica</a:t>
          </a:r>
          <a:r>
            <a:rPr lang="it-IT"/>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a:t>Pianifica procedure di salvataggio dei dati e predispone piani atti a garantire la continuità operativa (“</a:t>
          </a:r>
          <a:r>
            <a:rPr lang="it-IT" b="1">
              <a:solidFill>
                <a:schemeClr val="accent3">
                  <a:lumMod val="50000"/>
                </a:schemeClr>
              </a:solidFill>
            </a:rPr>
            <a:t>Business Continuity Plan</a:t>
          </a:r>
          <a:r>
            <a:rPr lang="it-IT"/>
            <a:t>”) ed un tempestivo ripristino in caso di danni ("</a:t>
          </a:r>
          <a:r>
            <a:rPr lang="it-IT" b="1">
              <a:solidFill>
                <a:schemeClr val="accent3">
                  <a:lumMod val="50000"/>
                </a:schemeClr>
              </a:solidFill>
            </a:rPr>
            <a:t>Disaster Recovery</a:t>
          </a:r>
          <a:r>
            <a:rPr lang="it-IT"/>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a:t>Gestisce la </a:t>
          </a:r>
          <a:r>
            <a:rPr lang="it-IT" b="1">
              <a:solidFill>
                <a:schemeClr val="accent5">
                  <a:lumMod val="75000"/>
                </a:schemeClr>
              </a:solidFill>
            </a:rPr>
            <a:t>rete</a:t>
          </a:r>
          <a:r>
            <a:rPr lang="it-IT"/>
            <a:t> ed i </a:t>
          </a:r>
          <a:r>
            <a:rPr lang="it-IT" b="1">
              <a:solidFill>
                <a:schemeClr val="accent5">
                  <a:lumMod val="75000"/>
                </a:schemeClr>
              </a:solidFill>
            </a:rPr>
            <a:t>server</a:t>
          </a:r>
          <a:r>
            <a:rPr lang="it-IT"/>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a:t> Supporto specialistico trasversale; </a:t>
          </a:r>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a:t>Ha la responsabilità delle attività operative inerenti la </a:t>
          </a:r>
          <a:r>
            <a:rPr lang="it-IT" b="1">
              <a:solidFill>
                <a:schemeClr val="accent2">
                  <a:lumMod val="75000"/>
                </a:schemeClr>
              </a:solidFill>
            </a:rPr>
            <a:t>sicurezza</a:t>
          </a:r>
          <a:r>
            <a:rPr lang="it-IT"/>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a:t>Sistemi Informatici dell’Agenzia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Archivi i Informatici</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Business </a:t>
          </a:r>
          <a:r>
            <a:rPr lang="it-IT" dirty="0" err="1"/>
            <a:t>Continuity</a:t>
          </a:r>
          <a:r>
            <a:rPr lang="it-IT" dirty="0"/>
            <a:t> </a:t>
          </a:r>
          <a:r>
            <a:rPr lang="it-IT" dirty="0" err="1"/>
            <a:t>Plan</a:t>
          </a:r>
          <a:r>
            <a:rPr lang="it-IT" dirty="0"/>
            <a:t> - </a:t>
          </a:r>
          <a:r>
            <a:rPr lang="it-IT" dirty="0" err="1"/>
            <a:t>Disaster</a:t>
          </a:r>
          <a:r>
            <a:rPr lang="it-IT" dirty="0"/>
            <a:t> </a:t>
          </a:r>
          <a:r>
            <a:rPr lang="it-IT" dirty="0" err="1"/>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Procedure interne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a:t>Supporto Tecnico  </a:t>
          </a:r>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a:t>Sicurezza Informatica</a:t>
          </a:r>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a:solidFill>
                <a:schemeClr val="accent5">
                  <a:lumMod val="75000"/>
                </a:schemeClr>
              </a:solidFill>
            </a:rPr>
            <a:t> </a:t>
          </a:r>
          <a:r>
            <a:rPr lang="it-IT" b="0">
              <a:solidFill>
                <a:schemeClr val="tx1"/>
              </a:solidFill>
            </a:rPr>
            <a:t>Per l’erogazione e fruizione del Protocollo </a:t>
          </a:r>
          <a:r>
            <a:rPr lang="it-IT" b="1">
              <a:solidFill>
                <a:schemeClr val="accent5">
                  <a:lumMod val="75000"/>
                </a:schemeClr>
              </a:solidFill>
            </a:rPr>
            <a:t>Informatico</a:t>
          </a:r>
          <a:r>
            <a:rPr lang="it-IT"/>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a:t>Progettazione del </a:t>
          </a:r>
          <a:r>
            <a:rPr lang="it-IT" b="1">
              <a:solidFill>
                <a:schemeClr val="accent5">
                  <a:lumMod val="75000"/>
                </a:schemeClr>
              </a:solidFill>
            </a:rPr>
            <a:t>sito web </a:t>
          </a:r>
          <a:r>
            <a:rPr lang="it-IT"/>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a:t>Progettazione e manutenzione di sistemi di</a:t>
          </a:r>
          <a:r>
            <a:rPr lang="it-IT" b="1"/>
            <a:t> </a:t>
          </a:r>
          <a:r>
            <a:rPr lang="it-IT" b="1">
              <a:solidFill>
                <a:schemeClr val="accent5">
                  <a:lumMod val="75000"/>
                </a:schemeClr>
              </a:solidFill>
            </a:rPr>
            <a:t>comunicazione/interazione digitale</a:t>
          </a:r>
          <a:r>
            <a:rPr lang="it-IT">
              <a:solidFill>
                <a:schemeClr val="accent5">
                  <a:lumMod val="75000"/>
                </a:schemeClr>
              </a:solidFill>
            </a:rPr>
            <a:t> </a:t>
          </a:r>
          <a:r>
            <a:rPr lang="it-IT">
              <a:solidFill>
                <a:schemeClr val="tx1"/>
              </a:solidFill>
            </a:rPr>
            <a:t>all’interno dell’Agenzia e</a:t>
          </a:r>
          <a:r>
            <a:rPr lang="it-IT">
              <a:solidFill>
                <a:schemeClr val="accent5">
                  <a:lumMod val="75000"/>
                </a:schemeClr>
              </a:solidFill>
            </a:rPr>
            <a:t> </a:t>
          </a:r>
          <a:r>
            <a:rPr lang="it-IT"/>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6"/>
      <dgm:spPr/>
    </dgm:pt>
    <dgm:pt modelId="{81AC7A30-0C6A-425B-B772-4EC347B2B916}" type="pres">
      <dgm:prSet presAssocID="{4CFC7560-8F8D-43F2-8C2B-764449559AF3}" presName="parentText" presStyleLbl="node1" presStyleIdx="0" presStyleCnt="6">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6">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6"/>
      <dgm:spPr/>
    </dgm:pt>
    <dgm:pt modelId="{956AE840-AC4E-4AD2-9DA5-A7F4EA11A56A}" type="pres">
      <dgm:prSet presAssocID="{584E6C5A-AFD3-4961-A2DF-21C5DD09DC94}" presName="parentText" presStyleLbl="node1" presStyleIdx="1" presStyleCnt="6">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6">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6"/>
      <dgm:spPr/>
    </dgm:pt>
    <dgm:pt modelId="{8C680383-75AE-4204-886D-B9979837E32C}" type="pres">
      <dgm:prSet presAssocID="{61863E2E-704D-47FE-81C5-C7550B9A485C}" presName="parentText" presStyleLbl="node1" presStyleIdx="2" presStyleCnt="6">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6">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6"/>
      <dgm:spPr/>
    </dgm:pt>
    <dgm:pt modelId="{AD93B323-2CE1-415B-A6E3-F7F695276175}" type="pres">
      <dgm:prSet presAssocID="{BAC23407-FFD4-453F-AF10-BD024421DE77}" presName="parentText" presStyleLbl="node1" presStyleIdx="3" presStyleCnt="6">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6">
        <dgm:presLayoutVars>
          <dgm:bulletEnabled val="1"/>
        </dgm:presLayoutVars>
      </dgm:prSet>
      <dgm:spPr/>
    </dgm:pt>
    <dgm:pt modelId="{88779565-112C-4991-9FC2-1324519E94C8}" type="pres">
      <dgm:prSet presAssocID="{798095B2-70AD-40DB-BF99-07207CBFE27E}" presName="spaceBetweenRectangles" presStyleCnt="0"/>
      <dgm:spPr/>
    </dgm:pt>
    <dgm:pt modelId="{2EFC17A3-6DB1-4996-9CEF-47ACA1DBCC01}" type="pres">
      <dgm:prSet presAssocID="{D16D8AEF-5210-4355-B8D6-D29D77C92C37}" presName="parentLin" presStyleCnt="0"/>
      <dgm:spPr/>
    </dgm:pt>
    <dgm:pt modelId="{B9E75BF2-3B73-48A2-BAD6-0FCD8638E97E}" type="pres">
      <dgm:prSet presAssocID="{D16D8AEF-5210-4355-B8D6-D29D77C92C37}" presName="parentLeftMargin" presStyleLbl="node1" presStyleIdx="3" presStyleCnt="6"/>
      <dgm:spPr/>
    </dgm:pt>
    <dgm:pt modelId="{743D5BDD-5067-4935-8FEB-3EC40E700005}" type="pres">
      <dgm:prSet presAssocID="{D16D8AEF-5210-4355-B8D6-D29D77C92C37}" presName="parentText" presStyleLbl="node1" presStyleIdx="4" presStyleCnt="6">
        <dgm:presLayoutVars>
          <dgm:chMax val="0"/>
          <dgm:bulletEnabled val="1"/>
        </dgm:presLayoutVars>
      </dgm:prSet>
      <dgm:spPr/>
    </dgm:pt>
    <dgm:pt modelId="{69A8EC22-9591-493C-A4C6-F097E173162C}" type="pres">
      <dgm:prSet presAssocID="{D16D8AEF-5210-4355-B8D6-D29D77C92C37}" presName="negativeSpace" presStyleCnt="0"/>
      <dgm:spPr/>
    </dgm:pt>
    <dgm:pt modelId="{6D2390C8-D1B2-4387-B3E8-F31B12B01819}" type="pres">
      <dgm:prSet presAssocID="{D16D8AEF-5210-4355-B8D6-D29D77C92C37}" presName="childText" presStyleLbl="conFgAcc1" presStyleIdx="4" presStyleCnt="6">
        <dgm:presLayoutVars>
          <dgm:bulletEnabled val="1"/>
        </dgm:presLayoutVars>
      </dgm:prSet>
      <dgm:spPr/>
    </dgm:pt>
    <dgm:pt modelId="{510E80F2-8C4F-4B83-8579-DA36ABE5328D}" type="pres">
      <dgm:prSet presAssocID="{0FD8D0A5-96D2-48DC-873F-EC3FB3670D5E}" presName="spaceBetweenRectangles" presStyleCnt="0"/>
      <dgm:spPr/>
    </dgm:pt>
    <dgm:pt modelId="{2690F19A-4E07-4423-9080-18F8BB312CD3}" type="pres">
      <dgm:prSet presAssocID="{50773130-DA02-4CBE-9C7E-DC04503381AF}" presName="parentLin" presStyleCnt="0"/>
      <dgm:spPr/>
    </dgm:pt>
    <dgm:pt modelId="{15ABC782-DA52-460B-A4FB-5E501A4C2855}" type="pres">
      <dgm:prSet presAssocID="{50773130-DA02-4CBE-9C7E-DC04503381AF}" presName="parentLeftMargin" presStyleLbl="node1" presStyleIdx="4" presStyleCnt="6"/>
      <dgm:spPr/>
    </dgm:pt>
    <dgm:pt modelId="{2EFB52BA-A18A-430A-9E26-CAB206E1D2C5}" type="pres">
      <dgm:prSet presAssocID="{50773130-DA02-4CBE-9C7E-DC04503381AF}" presName="parentText" presStyleLbl="node1" presStyleIdx="5" presStyleCnt="6">
        <dgm:presLayoutVars>
          <dgm:chMax val="0"/>
          <dgm:bulletEnabled val="1"/>
        </dgm:presLayoutVars>
      </dgm:prSet>
      <dgm:spPr/>
    </dgm:pt>
    <dgm:pt modelId="{DBA5530C-AC91-4B9F-A492-6B3C05EDCD3C}" type="pres">
      <dgm:prSet presAssocID="{50773130-DA02-4CBE-9C7E-DC04503381AF}" presName="negativeSpace" presStyleCnt="0"/>
      <dgm:spPr/>
    </dgm:pt>
    <dgm:pt modelId="{6115A3D1-E6A9-4620-AF4B-77DD7EF8E5D1}" type="pres">
      <dgm:prSet presAssocID="{50773130-DA02-4CBE-9C7E-DC04503381AF}" presName="childText" presStyleLbl="conFgAcc1" presStyleIdx="5" presStyleCnt="6">
        <dgm:presLayoutVars>
          <dgm:bulletEnabled val="1"/>
        </dgm:presLayoutVars>
      </dgm:prSet>
      <dgm:spPr/>
    </dgm:pt>
  </dgm:ptLst>
  <dgm:cxnLst>
    <dgm:cxn modelId="{41B1A800-AB38-4C00-9199-C7D0E6E87613}" type="presOf" srcId="{584E6C5A-AFD3-4961-A2DF-21C5DD09DC94}" destId="{956AE840-AC4E-4AD2-9DA5-A7F4EA11A56A}" srcOrd="1" destOrd="0" presId="urn:microsoft.com/office/officeart/2005/8/layout/list1"/>
    <dgm:cxn modelId="{FE598506-1C60-4367-9886-7975A7BA5430}" srcId="{7969E3F6-3018-4033-9274-DA995C88F9B2}" destId="{D16D8AEF-5210-4355-B8D6-D29D77C92C37}" srcOrd="4" destOrd="0" parTransId="{4606BF34-EC0E-4C68-8856-80B109BCECB1}" sibTransId="{0FD8D0A5-96D2-48DC-873F-EC3FB3670D5E}"/>
    <dgm:cxn modelId="{5B1CCA06-85CB-4C87-BC9F-22B53D30A913}" type="presOf" srcId="{E55215B2-72BB-4345-9D9A-B21613E84730}" destId="{6D2390C8-D1B2-4387-B3E8-F31B12B01819}" srcOrd="0" destOrd="1" presId="urn:microsoft.com/office/officeart/2005/8/layout/list1"/>
    <dgm:cxn modelId="{7C44EA21-6A6F-42FD-AF36-68CD5A1CEB70}" type="presOf" srcId="{52EBE229-B666-45B7-BDC3-AEA73E835BB4}" destId="{6D2390C8-D1B2-4387-B3E8-F31B12B01819}" srcOrd="0" destOrd="3" presId="urn:microsoft.com/office/officeart/2005/8/layout/list1"/>
    <dgm:cxn modelId="{40C5522A-11AB-4CBB-8C6E-EB4264B748BF}" type="presOf" srcId="{50773130-DA02-4CBE-9C7E-DC04503381AF}" destId="{2EFB52BA-A18A-430A-9E26-CAB206E1D2C5}" srcOrd="1" destOrd="0" presId="urn:microsoft.com/office/officeart/2005/8/layout/list1"/>
    <dgm:cxn modelId="{59CF6E33-5174-41BC-BB92-2B6498A291C4}" type="presOf" srcId="{50773130-DA02-4CBE-9C7E-DC04503381AF}" destId="{15ABC782-DA52-460B-A4FB-5E501A4C2855}" srcOrd="0"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97684847-05AC-470B-98F9-4CCFCB9100B9}" srcId="{7969E3F6-3018-4033-9274-DA995C88F9B2}" destId="{61863E2E-704D-47FE-81C5-C7550B9A485C}" srcOrd="2" destOrd="0" parTransId="{A8397C8C-1CEC-4661-8843-26B7DB449DE5}" sibTransId="{6B738263-C91C-47BD-AAF2-09DD38A8EB1F}"/>
    <dgm:cxn modelId="{648D7E4D-66E2-4ABE-865C-A7FED8A7D75A}" srcId="{4CFC7560-8F8D-43F2-8C2B-764449559AF3}" destId="{C976A3A7-E04E-44DE-BD1C-678932673587}" srcOrd="0" destOrd="0" parTransId="{E3563EBE-7F49-45F0-B11A-CB2B0C413AF2}" sibTransId="{F15952E6-41B4-4F39-9149-2BC563FB46D8}"/>
    <dgm:cxn modelId="{CC30775B-696C-46F5-B291-E1A667591D02}" type="presOf" srcId="{4CFC7560-8F8D-43F2-8C2B-764449559AF3}" destId="{81AC7A30-0C6A-425B-B772-4EC347B2B916}" srcOrd="1" destOrd="0" presId="urn:microsoft.com/office/officeart/2005/8/layout/list1"/>
    <dgm:cxn modelId="{5EF2975B-F655-4FB4-8D56-E5C6C1275848}" type="presOf" srcId="{61863E2E-704D-47FE-81C5-C7550B9A485C}" destId="{8C680383-75AE-4204-886D-B9979837E32C}" srcOrd="1" destOrd="0" presId="urn:microsoft.com/office/officeart/2005/8/layout/list1"/>
    <dgm:cxn modelId="{1DD72564-60A8-42B7-A0DD-51917026F9DD}" srcId="{D16D8AEF-5210-4355-B8D6-D29D77C92C37}" destId="{52EBE229-B666-45B7-BDC3-AEA73E835BB4}" srcOrd="3" destOrd="0" parTransId="{422C8F73-409A-44EC-9DD8-672959D0A61C}" sibTransId="{9194A2A0-545E-4285-9A24-6F73467BA22E}"/>
    <dgm:cxn modelId="{6D1B3D64-C3B9-4C14-B9A3-48E1A36DAE03}" type="presOf" srcId="{61863E2E-704D-47FE-81C5-C7550B9A485C}" destId="{F6C9574E-050A-4F6A-A99A-83C059EC755A}" srcOrd="0" destOrd="0" presId="urn:microsoft.com/office/officeart/2005/8/layout/list1"/>
    <dgm:cxn modelId="{8650F876-1625-4CBA-BD05-E45AB47BEEC3}" type="presOf" srcId="{D82C7630-B507-4887-B131-15F1842999AA}" destId="{AE95ED7F-C373-42ED-ABC5-8241DD861AE0}" srcOrd="0" destOrd="0" presId="urn:microsoft.com/office/officeart/2005/8/layout/list1"/>
    <dgm:cxn modelId="{8AF7C67D-C279-4F0C-9303-7387738B698E}" type="presOf" srcId="{7969E3F6-3018-4033-9274-DA995C88F9B2}" destId="{E14A42F8-3928-44E6-9FDA-379486A83104}" srcOrd="0" destOrd="0" presId="urn:microsoft.com/office/officeart/2005/8/layout/list1"/>
    <dgm:cxn modelId="{82B7027E-4BD6-4B60-BE0A-CA335B92A4E6}" type="presOf" srcId="{4CFC7560-8F8D-43F2-8C2B-764449559AF3}" destId="{49351EDB-9260-4028-8991-CD0FF87B753E}" srcOrd="0" destOrd="0" presId="urn:microsoft.com/office/officeart/2005/8/layout/list1"/>
    <dgm:cxn modelId="{33146B7F-7BFC-4692-AE85-4F9AD3D6724D}" srcId="{7969E3F6-3018-4033-9274-DA995C88F9B2}" destId="{50773130-DA02-4CBE-9C7E-DC04503381AF}" srcOrd="5" destOrd="0" parTransId="{5A7CCA76-B0F0-472D-91F1-E9F976386DBA}" sibTransId="{9FC6F203-38D5-43D1-9C5A-D2C25F00032D}"/>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D227FE93-4777-4C7D-9254-945F877C04E5}" srcId="{D16D8AEF-5210-4355-B8D6-D29D77C92C37}" destId="{E55215B2-72BB-4345-9D9A-B21613E84730}" srcOrd="1" destOrd="0" parTransId="{E1E93628-21A8-4CD4-9C22-707B8008D563}" sibTransId="{BE594E75-465E-443D-A072-0CDC3BE10F35}"/>
    <dgm:cxn modelId="{B28C3894-1582-405B-8226-45CABBC7DAE9}" type="presOf" srcId="{BAC23407-FFD4-453F-AF10-BD024421DE77}" destId="{9853114D-9704-4258-BB0D-B8407DD825BD}" srcOrd="0" destOrd="0" presId="urn:microsoft.com/office/officeart/2005/8/layout/list1"/>
    <dgm:cxn modelId="{2BEE8B98-59CA-4BBD-8120-8B3934823FE1}" type="presOf" srcId="{584E6C5A-AFD3-4961-A2DF-21C5DD09DC94}" destId="{3957612A-9A8D-4855-9854-6B41D50272E5}" srcOrd="0" destOrd="0" presId="urn:microsoft.com/office/officeart/2005/8/layout/list1"/>
    <dgm:cxn modelId="{33790BA2-6D2D-4697-8094-7C4F1C4A2493}" type="presOf" srcId="{F0EC244C-5408-49D5-8CC7-417F2F77FC48}" destId="{C7040ED1-CB2E-43DE-87BF-90B07517DDC7}" srcOrd="0" destOrd="0" presId="urn:microsoft.com/office/officeart/2005/8/layout/list1"/>
    <dgm:cxn modelId="{EDA28AA9-2843-426C-8DEC-67627C75BFAC}" srcId="{D16D8AEF-5210-4355-B8D6-D29D77C92C37}" destId="{4A14DCCA-7032-4479-A627-E1D497428655}" srcOrd="0" destOrd="0" parTransId="{E56FC0F2-BA6C-431C-95BB-F69247334550}" sibTransId="{50805A57-8569-48C4-85C0-2461B5DFF776}"/>
    <dgm:cxn modelId="{5B8172AA-1FA6-4C39-9E70-2BAF8129B341}" type="presOf" srcId="{340E7532-B612-40E2-BCB0-6BDA5EAFBE95}" destId="{6115A3D1-E6A9-4620-AF4B-77DD7EF8E5D1}"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194DB3CE-F703-41EB-AA61-1BB3A0CD1658}" type="presOf" srcId="{D16D8AEF-5210-4355-B8D6-D29D77C92C37}" destId="{743D5BDD-5067-4935-8FEB-3EC40E700005}" srcOrd="1"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634C9CE0-4529-4FA1-A3FB-FBA9CBDE9AB6}" type="presOf" srcId="{C976A3A7-E04E-44DE-BD1C-678932673587}" destId="{81263EB2-490B-4466-A19A-6F3F54DD21BF}"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F72CB8EA-D2F9-4595-A038-699662586E75}" type="presOf" srcId="{50B52AA5-B723-4F6A-90F1-5D61E67398FD}" destId="{24D69E11-6FA7-40C5-BFDE-F9E8B69F8EB0}" srcOrd="0" destOrd="0" presId="urn:microsoft.com/office/officeart/2005/8/layout/list1"/>
    <dgm:cxn modelId="{A5F7D2F2-8C15-49F3-9539-A5D9F7F76035}" type="presOf" srcId="{D350B02A-09A4-4F0E-A8ED-3F0CD85BABBB}" destId="{6D2390C8-D1B2-4387-B3E8-F31B12B01819}" srcOrd="0" destOrd="2" presId="urn:microsoft.com/office/officeart/2005/8/layout/list1"/>
    <dgm:cxn modelId="{77283EF3-BE3B-41A6-93E5-A17DE5A0362D}" type="presOf" srcId="{BAC23407-FFD4-453F-AF10-BD024421DE77}" destId="{AD93B323-2CE1-415B-A6E3-F7F695276175}" srcOrd="1" destOrd="0" presId="urn:microsoft.com/office/officeart/2005/8/layout/list1"/>
    <dgm:cxn modelId="{2B2157F7-1B66-4467-92C6-2DD5AC2AFC20}" type="presOf" srcId="{D16D8AEF-5210-4355-B8D6-D29D77C92C37}" destId="{B9E75BF2-3B73-48A2-BAD6-0FCD8638E97E}" srcOrd="0" destOrd="0" presId="urn:microsoft.com/office/officeart/2005/8/layout/list1"/>
    <dgm:cxn modelId="{96254CF9-D442-419A-8268-838D3300BEAD}" type="presOf" srcId="{4A14DCCA-7032-4479-A627-E1D497428655}" destId="{6D2390C8-D1B2-4387-B3E8-F31B12B01819}" srcOrd="0" destOrd="0" presId="urn:microsoft.com/office/officeart/2005/8/layout/list1"/>
    <dgm:cxn modelId="{117A61F9-8466-4721-9B60-A0AF3E2B5386}" srcId="{50773130-DA02-4CBE-9C7E-DC04503381AF}" destId="{340E7532-B612-40E2-BCB0-6BDA5EAFBE95}" srcOrd="0" destOrd="0" parTransId="{106B4D1A-E91A-4AD9-A393-98E4451F9B46}" sibTransId="{65D18299-0C8B-42F3-97FD-DCC5A26855C5}"/>
    <dgm:cxn modelId="{A5664AFF-6A77-4C13-B3D2-AEDADDCEF54E}" srcId="{D16D8AEF-5210-4355-B8D6-D29D77C92C37}" destId="{D350B02A-09A4-4F0E-A8ED-3F0CD85BABBB}" srcOrd="2" destOrd="0" parTransId="{1FF440D3-D076-4EA6-95D8-04B406C20EA0}" sibTransId="{3AD7E554-F3C3-400F-9AEE-56A944812E66}"/>
    <dgm:cxn modelId="{5807A86D-7A53-4643-83EA-9C7298AA5E99}" type="presParOf" srcId="{E14A42F8-3928-44E6-9FDA-379486A83104}" destId="{4D02B448-C521-4184-8B4B-41650297D178}" srcOrd="0" destOrd="0" presId="urn:microsoft.com/office/officeart/2005/8/layout/list1"/>
    <dgm:cxn modelId="{C3286CB4-15EE-4FDA-BB3A-53B222ACD5AB}" type="presParOf" srcId="{4D02B448-C521-4184-8B4B-41650297D178}" destId="{49351EDB-9260-4028-8991-CD0FF87B753E}" srcOrd="0" destOrd="0" presId="urn:microsoft.com/office/officeart/2005/8/layout/list1"/>
    <dgm:cxn modelId="{FC6F5F16-44C7-4D9D-814D-E6C4D94DD2CF}" type="presParOf" srcId="{4D02B448-C521-4184-8B4B-41650297D178}" destId="{81AC7A30-0C6A-425B-B772-4EC347B2B916}" srcOrd="1" destOrd="0" presId="urn:microsoft.com/office/officeart/2005/8/layout/list1"/>
    <dgm:cxn modelId="{13F547B9-D623-4005-82A0-96F03B620ECA}" type="presParOf" srcId="{E14A42F8-3928-44E6-9FDA-379486A83104}" destId="{FE345232-A9DD-4077-9A72-E762D245E1AF}" srcOrd="1" destOrd="0" presId="urn:microsoft.com/office/officeart/2005/8/layout/list1"/>
    <dgm:cxn modelId="{8C2AD2E9-A6A2-498B-AA4E-FDC4E340300A}" type="presParOf" srcId="{E14A42F8-3928-44E6-9FDA-379486A83104}" destId="{81263EB2-490B-4466-A19A-6F3F54DD21BF}" srcOrd="2" destOrd="0" presId="urn:microsoft.com/office/officeart/2005/8/layout/list1"/>
    <dgm:cxn modelId="{FC863A3D-69F4-46D3-B237-EBFB00354612}" type="presParOf" srcId="{E14A42F8-3928-44E6-9FDA-379486A83104}" destId="{B2E86784-EC1A-4BFA-91FF-BD646703BCCD}" srcOrd="3" destOrd="0" presId="urn:microsoft.com/office/officeart/2005/8/layout/list1"/>
    <dgm:cxn modelId="{0024D33F-569C-4611-A1A7-0D8A9EB938C2}" type="presParOf" srcId="{E14A42F8-3928-44E6-9FDA-379486A83104}" destId="{D619D772-F60F-4C19-A230-8DFEE952EB4F}" srcOrd="4" destOrd="0" presId="urn:microsoft.com/office/officeart/2005/8/layout/list1"/>
    <dgm:cxn modelId="{3CBD176B-72FE-4AEC-9F91-E60514359416}" type="presParOf" srcId="{D619D772-F60F-4C19-A230-8DFEE952EB4F}" destId="{3957612A-9A8D-4855-9854-6B41D50272E5}" srcOrd="0" destOrd="0" presId="urn:microsoft.com/office/officeart/2005/8/layout/list1"/>
    <dgm:cxn modelId="{640CDD25-805F-4986-BE3E-2DBFC51CAD60}" type="presParOf" srcId="{D619D772-F60F-4C19-A230-8DFEE952EB4F}" destId="{956AE840-AC4E-4AD2-9DA5-A7F4EA11A56A}" srcOrd="1" destOrd="0" presId="urn:microsoft.com/office/officeart/2005/8/layout/list1"/>
    <dgm:cxn modelId="{72A1065B-D314-42E3-A32E-97ED0E1862EC}" type="presParOf" srcId="{E14A42F8-3928-44E6-9FDA-379486A83104}" destId="{BE391FEB-3972-4A48-A8DF-7B9BF1EE1068}" srcOrd="5" destOrd="0" presId="urn:microsoft.com/office/officeart/2005/8/layout/list1"/>
    <dgm:cxn modelId="{01765F22-FE1E-4E67-91F1-50DF2EB90F45}" type="presParOf" srcId="{E14A42F8-3928-44E6-9FDA-379486A83104}" destId="{24D69E11-6FA7-40C5-BFDE-F9E8B69F8EB0}" srcOrd="6" destOrd="0" presId="urn:microsoft.com/office/officeart/2005/8/layout/list1"/>
    <dgm:cxn modelId="{5FC1C925-9DD0-473F-B6EA-4C7102C4943A}" type="presParOf" srcId="{E14A42F8-3928-44E6-9FDA-379486A83104}" destId="{60DFCAAC-853D-47D4-9AA6-9ACF8D24E1E2}" srcOrd="7" destOrd="0" presId="urn:microsoft.com/office/officeart/2005/8/layout/list1"/>
    <dgm:cxn modelId="{5D2915BA-7D8A-4216-B5D6-079FFC685E86}" type="presParOf" srcId="{E14A42F8-3928-44E6-9FDA-379486A83104}" destId="{D2E21C06-748A-4366-B43B-97D6C517B4B3}" srcOrd="8" destOrd="0" presId="urn:microsoft.com/office/officeart/2005/8/layout/list1"/>
    <dgm:cxn modelId="{F6B2E1BA-C1B6-4E26-8916-CE07F0989E69}" type="presParOf" srcId="{D2E21C06-748A-4366-B43B-97D6C517B4B3}" destId="{F6C9574E-050A-4F6A-A99A-83C059EC755A}" srcOrd="0" destOrd="0" presId="urn:microsoft.com/office/officeart/2005/8/layout/list1"/>
    <dgm:cxn modelId="{3F2FCF47-12BF-40E0-91BE-973AC7A85482}" type="presParOf" srcId="{D2E21C06-748A-4366-B43B-97D6C517B4B3}" destId="{8C680383-75AE-4204-886D-B9979837E32C}" srcOrd="1" destOrd="0" presId="urn:microsoft.com/office/officeart/2005/8/layout/list1"/>
    <dgm:cxn modelId="{3B809041-22C2-4E3B-B586-24BD6A4F33C3}" type="presParOf" srcId="{E14A42F8-3928-44E6-9FDA-379486A83104}" destId="{4F7751CB-7CA9-4E39-855B-9848B86540A5}" srcOrd="9" destOrd="0" presId="urn:microsoft.com/office/officeart/2005/8/layout/list1"/>
    <dgm:cxn modelId="{BC26EFB9-65B7-4B54-88E8-93F98EE8F8C4}" type="presParOf" srcId="{E14A42F8-3928-44E6-9FDA-379486A83104}" destId="{C7040ED1-CB2E-43DE-87BF-90B07517DDC7}" srcOrd="10" destOrd="0" presId="urn:microsoft.com/office/officeart/2005/8/layout/list1"/>
    <dgm:cxn modelId="{69B0EB6D-B2AA-412C-AC11-CCEB4A0F9F55}" type="presParOf" srcId="{E14A42F8-3928-44E6-9FDA-379486A83104}" destId="{C50151C3-029A-40EB-B459-E10217BFFEED}" srcOrd="11" destOrd="0" presId="urn:microsoft.com/office/officeart/2005/8/layout/list1"/>
    <dgm:cxn modelId="{02D38EFB-215E-4B25-B4A9-81F5487567A4}" type="presParOf" srcId="{E14A42F8-3928-44E6-9FDA-379486A83104}" destId="{8847B27B-1EEC-4B6F-89FC-C5783429EDC3}" srcOrd="12" destOrd="0" presId="urn:microsoft.com/office/officeart/2005/8/layout/list1"/>
    <dgm:cxn modelId="{149692F6-C82D-4FCB-AA60-6A7A397ED00F}" type="presParOf" srcId="{8847B27B-1EEC-4B6F-89FC-C5783429EDC3}" destId="{9853114D-9704-4258-BB0D-B8407DD825BD}" srcOrd="0" destOrd="0" presId="urn:microsoft.com/office/officeart/2005/8/layout/list1"/>
    <dgm:cxn modelId="{36C595D0-79C6-4BDA-97A4-B3DCEE3226BB}" type="presParOf" srcId="{8847B27B-1EEC-4B6F-89FC-C5783429EDC3}" destId="{AD93B323-2CE1-415B-A6E3-F7F695276175}" srcOrd="1" destOrd="0" presId="urn:microsoft.com/office/officeart/2005/8/layout/list1"/>
    <dgm:cxn modelId="{BB920824-D187-4F96-AE6E-38D38B548C1E}" type="presParOf" srcId="{E14A42F8-3928-44E6-9FDA-379486A83104}" destId="{D25F7AA9-8352-40E9-8DFC-6466AEB2FD52}" srcOrd="13" destOrd="0" presId="urn:microsoft.com/office/officeart/2005/8/layout/list1"/>
    <dgm:cxn modelId="{7F3F1C11-C05A-4F3F-950E-31D5E739A07A}" type="presParOf" srcId="{E14A42F8-3928-44E6-9FDA-379486A83104}" destId="{AE95ED7F-C373-42ED-ABC5-8241DD861AE0}" srcOrd="14" destOrd="0" presId="urn:microsoft.com/office/officeart/2005/8/layout/list1"/>
    <dgm:cxn modelId="{861D8C37-49E4-4518-8D40-EDEACBE117A1}" type="presParOf" srcId="{E14A42F8-3928-44E6-9FDA-379486A83104}" destId="{88779565-112C-4991-9FC2-1324519E94C8}" srcOrd="15" destOrd="0" presId="urn:microsoft.com/office/officeart/2005/8/layout/list1"/>
    <dgm:cxn modelId="{37EBC46D-41C3-4E7E-A189-22DE92E4B043}" type="presParOf" srcId="{E14A42F8-3928-44E6-9FDA-379486A83104}" destId="{2EFC17A3-6DB1-4996-9CEF-47ACA1DBCC01}" srcOrd="16" destOrd="0" presId="urn:microsoft.com/office/officeart/2005/8/layout/list1"/>
    <dgm:cxn modelId="{58FB6792-1DA5-433E-BD56-960CCE0857F2}" type="presParOf" srcId="{2EFC17A3-6DB1-4996-9CEF-47ACA1DBCC01}" destId="{B9E75BF2-3B73-48A2-BAD6-0FCD8638E97E}" srcOrd="0" destOrd="0" presId="urn:microsoft.com/office/officeart/2005/8/layout/list1"/>
    <dgm:cxn modelId="{62C3D46A-47AD-4BE6-8816-BB64D9920A17}" type="presParOf" srcId="{2EFC17A3-6DB1-4996-9CEF-47ACA1DBCC01}" destId="{743D5BDD-5067-4935-8FEB-3EC40E700005}" srcOrd="1" destOrd="0" presId="urn:microsoft.com/office/officeart/2005/8/layout/list1"/>
    <dgm:cxn modelId="{7F754925-CC87-44FC-8279-C7B614BB7F66}" type="presParOf" srcId="{E14A42F8-3928-44E6-9FDA-379486A83104}" destId="{69A8EC22-9591-493C-A4C6-F097E173162C}" srcOrd="17" destOrd="0" presId="urn:microsoft.com/office/officeart/2005/8/layout/list1"/>
    <dgm:cxn modelId="{6BB397E1-F7B4-4755-91F4-5C82895286B1}" type="presParOf" srcId="{E14A42F8-3928-44E6-9FDA-379486A83104}" destId="{6D2390C8-D1B2-4387-B3E8-F31B12B01819}" srcOrd="18" destOrd="0" presId="urn:microsoft.com/office/officeart/2005/8/layout/list1"/>
    <dgm:cxn modelId="{271040FC-D71A-48BC-8E36-DCBE62E1F768}" type="presParOf" srcId="{E14A42F8-3928-44E6-9FDA-379486A83104}" destId="{510E80F2-8C4F-4B83-8579-DA36ABE5328D}" srcOrd="19" destOrd="0" presId="urn:microsoft.com/office/officeart/2005/8/layout/list1"/>
    <dgm:cxn modelId="{0F278445-34CE-4208-80E3-F24AC5FAAE88}" type="presParOf" srcId="{E14A42F8-3928-44E6-9FDA-379486A83104}" destId="{2690F19A-4E07-4423-9080-18F8BB312CD3}" srcOrd="20" destOrd="0" presId="urn:microsoft.com/office/officeart/2005/8/layout/list1"/>
    <dgm:cxn modelId="{6C4AF9DA-B658-455D-BEB1-2D42407C0632}" type="presParOf" srcId="{2690F19A-4E07-4423-9080-18F8BB312CD3}" destId="{15ABC782-DA52-460B-A4FB-5E501A4C2855}" srcOrd="0" destOrd="0" presId="urn:microsoft.com/office/officeart/2005/8/layout/list1"/>
    <dgm:cxn modelId="{39852459-739A-4FE6-B65D-1995FE3BD8F9}" type="presParOf" srcId="{2690F19A-4E07-4423-9080-18F8BB312CD3}" destId="{2EFB52BA-A18A-430A-9E26-CAB206E1D2C5}" srcOrd="1" destOrd="0" presId="urn:microsoft.com/office/officeart/2005/8/layout/list1"/>
    <dgm:cxn modelId="{15219987-B3DB-42F6-A9E5-2FD66E8DC364}" type="presParOf" srcId="{E14A42F8-3928-44E6-9FDA-379486A83104}" destId="{DBA5530C-AC91-4B9F-A492-6B3C05EDCD3C}" srcOrd="21" destOrd="0" presId="urn:microsoft.com/office/officeart/2005/8/layout/list1"/>
    <dgm:cxn modelId="{A2744521-27EF-4823-85CC-EFB0B7A8204C}"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Si riunisce con cadenza trimestrale</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Verifica l’adeguamento della documentazione inerente la sicurezza informatica</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Propone Indirizzi e azioni in materia di sicurezza informatica</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Informa il Direttore Generale sullo stato della situazione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a:t>Insieme al Servizio “Sistema Informativo” costituisce il </a:t>
          </a:r>
          <a:r>
            <a:rPr lang="it-IT" dirty="0" err="1"/>
            <a:t>Change</a:t>
          </a:r>
          <a:r>
            <a:rPr lang="it-IT" dirty="0"/>
            <a:t> </a:t>
          </a:r>
          <a:r>
            <a:rPr lang="it-IT" dirty="0" err="1"/>
            <a:t>Advisory</a:t>
          </a:r>
          <a:r>
            <a:rPr lang="it-IT" dirty="0"/>
            <a:t> </a:t>
          </a:r>
          <a:r>
            <a:rPr lang="it-IT" dirty="0" err="1"/>
            <a:t>Board</a:t>
          </a:r>
          <a:r>
            <a:rPr lang="it-IT" dirty="0"/>
            <a:t> </a:t>
          </a:r>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pt>
    <dgm:pt modelId="{81AC7A30-0C6A-425B-B772-4EC347B2B916}" type="pres">
      <dgm:prSet presAssocID="{4CFC7560-8F8D-43F2-8C2B-764449559AF3}" presName="parentText" presStyleLbl="node1" presStyleIdx="0" presStyleCnt="5">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pt>
    <dgm:pt modelId="{956AE840-AC4E-4AD2-9DA5-A7F4EA11A56A}" type="pres">
      <dgm:prSet presAssocID="{584E6C5A-AFD3-4961-A2DF-21C5DD09DC94}" presName="parentText" presStyleLbl="node1" presStyleIdx="1" presStyleCnt="5">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pt>
    <dgm:pt modelId="{8C680383-75AE-4204-886D-B9979837E32C}" type="pres">
      <dgm:prSet presAssocID="{61863E2E-704D-47FE-81C5-C7550B9A485C}" presName="parentText" presStyleLbl="node1" presStyleIdx="2" presStyleCnt="5">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pt>
    <dgm:pt modelId="{AD93B323-2CE1-415B-A6E3-F7F695276175}" type="pres">
      <dgm:prSet presAssocID="{BAC23407-FFD4-453F-AF10-BD024421DE77}" presName="parentText" presStyleLbl="node1" presStyleIdx="3" presStyleCnt="5">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pt>
    <dgm:pt modelId="{9A28AAC5-F6F1-433E-9D47-2200B9531909}" type="pres">
      <dgm:prSet presAssocID="{D2A21654-3529-4A62-962F-E0E8FC25873B}" presName="parentText" presStyleLbl="node1" presStyleIdx="4" presStyleCnt="5">
        <dgm:presLayoutVars>
          <dgm:chMax val="0"/>
          <dgm:bulletEnabled val="1"/>
        </dgm:presLayoutVars>
      </dgm:prSet>
      <dgm:spPr/>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7A81DC01-41A8-4D66-BA8A-7B722BE5F4CD}" type="presOf" srcId="{7969E3F6-3018-4033-9274-DA995C88F9B2}" destId="{E14A42F8-3928-44E6-9FDA-379486A83104}" srcOrd="0"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D53BBA28-E3E4-421D-B9ED-CE68702DD8F6}" type="presOf" srcId="{61863E2E-704D-47FE-81C5-C7550B9A485C}" destId="{F6C9574E-050A-4F6A-A99A-83C059EC755A}" srcOrd="0" destOrd="0" presId="urn:microsoft.com/office/officeart/2005/8/layout/list1"/>
    <dgm:cxn modelId="{4858812C-0A6C-4971-8AB9-7C2FD979A038}" type="presOf" srcId="{D2A21654-3529-4A62-962F-E0E8FC25873B}" destId="{9A28AAC5-F6F1-433E-9D47-2200B9531909}" srcOrd="1" destOrd="0" presId="urn:microsoft.com/office/officeart/2005/8/layout/list1"/>
    <dgm:cxn modelId="{5D515F34-C5F9-4CE7-A760-C9C167F9FC34}" type="presOf" srcId="{F0EC244C-5408-49D5-8CC7-417F2F77FC48}" destId="{C7040ED1-CB2E-43DE-87BF-90B07517DDC7}" srcOrd="0"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AA6A2246-831F-4A2E-9B22-8B029BEC0D0C}" type="presOf" srcId="{50B52AA5-B723-4F6A-90F1-5D61E67398FD}" destId="{24D69E11-6FA7-40C5-BFDE-F9E8B69F8EB0}" srcOrd="0" destOrd="0" presId="urn:microsoft.com/office/officeart/2005/8/layout/list1"/>
    <dgm:cxn modelId="{97684847-05AC-470B-98F9-4CCFCB9100B9}" srcId="{7969E3F6-3018-4033-9274-DA995C88F9B2}" destId="{61863E2E-704D-47FE-81C5-C7550B9A485C}" srcOrd="2" destOrd="0" parTransId="{A8397C8C-1CEC-4661-8843-26B7DB449DE5}" sibTransId="{6B738263-C91C-47BD-AAF2-09DD38A8EB1F}"/>
    <dgm:cxn modelId="{648D7E4D-66E2-4ABE-865C-A7FED8A7D75A}" srcId="{4CFC7560-8F8D-43F2-8C2B-764449559AF3}" destId="{C976A3A7-E04E-44DE-BD1C-678932673587}" srcOrd="0" destOrd="0" parTransId="{E3563EBE-7F49-45F0-B11A-CB2B0C413AF2}" sibTransId="{F15952E6-41B4-4F39-9149-2BC563FB46D8}"/>
    <dgm:cxn modelId="{99059B7B-D491-4D1D-AFC8-582952DF91EA}" type="presOf" srcId="{BAC23407-FFD4-453F-AF10-BD024421DE77}" destId="{AD93B323-2CE1-415B-A6E3-F7F695276175}" srcOrd="1" destOrd="0" presId="urn:microsoft.com/office/officeart/2005/8/layout/list1"/>
    <dgm:cxn modelId="{1EDD5A7E-1AE5-407B-8A3B-E1B8A5EAC6FA}" type="presOf" srcId="{BAC23407-FFD4-453F-AF10-BD024421DE77}" destId="{9853114D-9704-4258-BB0D-B8407DD825BD}" srcOrd="0" destOrd="0" presId="urn:microsoft.com/office/officeart/2005/8/layout/list1"/>
    <dgm:cxn modelId="{E33BD37E-05C2-42C1-A58A-F6277555A346}" type="presOf" srcId="{584E6C5A-AFD3-4961-A2DF-21C5DD09DC94}" destId="{3957612A-9A8D-4855-9854-6B41D50272E5}"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C16FDEA0-F063-4B0A-A0B7-7669E0C0B59F}" type="presOf" srcId="{61863E2E-704D-47FE-81C5-C7550B9A485C}" destId="{8C680383-75AE-4204-886D-B9979837E32C}" srcOrd="1" destOrd="0" presId="urn:microsoft.com/office/officeart/2005/8/layout/list1"/>
    <dgm:cxn modelId="{8E48C4A8-249A-4E6D-AF43-6C9EB268D4E7}" type="presOf" srcId="{4CFC7560-8F8D-43F2-8C2B-764449559AF3}" destId="{49351EDB-9260-4028-8991-CD0FF87B753E}" srcOrd="0" destOrd="0" presId="urn:microsoft.com/office/officeart/2005/8/layout/list1"/>
    <dgm:cxn modelId="{A35CB4BF-CCB2-4A48-8D68-754E98717764}" type="presOf" srcId="{4CFC7560-8F8D-43F2-8C2B-764449559AF3}" destId="{81AC7A30-0C6A-425B-B772-4EC347B2B916}" srcOrd="1"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BA99ADD8-DBBC-4D68-9258-D15B5E2BCAC5}" type="presOf" srcId="{C976A3A7-E04E-44DE-BD1C-678932673587}" destId="{81263EB2-490B-4466-A19A-6F3F54DD21BF}" srcOrd="0" destOrd="0" presId="urn:microsoft.com/office/officeart/2005/8/layout/list1"/>
    <dgm:cxn modelId="{BA825BDC-AB3D-4C6A-9422-B035AE00BAD2}" type="presOf" srcId="{D2A21654-3529-4A62-962F-E0E8FC25873B}" destId="{09908ABB-0034-429C-A7D6-D0B0DF4C6399}"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C9546CE1-BC53-47C5-A8F4-3C4FD81B1284}" srcId="{7969E3F6-3018-4033-9274-DA995C88F9B2}" destId="{BAC23407-FFD4-453F-AF10-BD024421DE77}" srcOrd="3" destOrd="0" parTransId="{3B0350AF-A52D-4B7E-BF95-163AFAB6037D}" sibTransId="{798095B2-70AD-40DB-BF99-07207CBFE27E}"/>
    <dgm:cxn modelId="{29680FE4-47DD-4643-B966-BAC0CAC380F4}" type="presOf" srcId="{584E6C5A-AFD3-4961-A2DF-21C5DD09DC94}" destId="{956AE840-AC4E-4AD2-9DA5-A7F4EA11A56A}" srcOrd="1" destOrd="0" presId="urn:microsoft.com/office/officeart/2005/8/layout/list1"/>
    <dgm:cxn modelId="{1D6BCEFF-799A-4AEB-8844-4D0DADAF35C0}" type="presOf" srcId="{D82C7630-B507-4887-B131-15F1842999AA}" destId="{AE95ED7F-C373-42ED-ABC5-8241DD861AE0}" srcOrd="0" destOrd="0" presId="urn:microsoft.com/office/officeart/2005/8/layout/list1"/>
    <dgm:cxn modelId="{845EBE7E-83DD-40C7-A3E1-2DB88E8F4F36}" type="presParOf" srcId="{E14A42F8-3928-44E6-9FDA-379486A83104}" destId="{4D02B448-C521-4184-8B4B-41650297D178}" srcOrd="0" destOrd="0" presId="urn:microsoft.com/office/officeart/2005/8/layout/list1"/>
    <dgm:cxn modelId="{91B0092B-A57D-4200-B5AC-03412D8DF6F9}" type="presParOf" srcId="{4D02B448-C521-4184-8B4B-41650297D178}" destId="{49351EDB-9260-4028-8991-CD0FF87B753E}" srcOrd="0" destOrd="0" presId="urn:microsoft.com/office/officeart/2005/8/layout/list1"/>
    <dgm:cxn modelId="{A1B74954-A449-4EEC-B98C-B884BC174ADB}" type="presParOf" srcId="{4D02B448-C521-4184-8B4B-41650297D178}" destId="{81AC7A30-0C6A-425B-B772-4EC347B2B916}" srcOrd="1" destOrd="0" presId="urn:microsoft.com/office/officeart/2005/8/layout/list1"/>
    <dgm:cxn modelId="{665582AE-3D65-4B8C-B904-16554316D8B3}" type="presParOf" srcId="{E14A42F8-3928-44E6-9FDA-379486A83104}" destId="{FE345232-A9DD-4077-9A72-E762D245E1AF}" srcOrd="1" destOrd="0" presId="urn:microsoft.com/office/officeart/2005/8/layout/list1"/>
    <dgm:cxn modelId="{C1BF888C-4A2D-4955-BE70-A5BFA331F6F9}" type="presParOf" srcId="{E14A42F8-3928-44E6-9FDA-379486A83104}" destId="{81263EB2-490B-4466-A19A-6F3F54DD21BF}" srcOrd="2" destOrd="0" presId="urn:microsoft.com/office/officeart/2005/8/layout/list1"/>
    <dgm:cxn modelId="{00225130-5C78-4879-8B95-0814386C7773}" type="presParOf" srcId="{E14A42F8-3928-44E6-9FDA-379486A83104}" destId="{B2E86784-EC1A-4BFA-91FF-BD646703BCCD}" srcOrd="3" destOrd="0" presId="urn:microsoft.com/office/officeart/2005/8/layout/list1"/>
    <dgm:cxn modelId="{4D59D86D-646D-4341-B8AF-212F09C20125}" type="presParOf" srcId="{E14A42F8-3928-44E6-9FDA-379486A83104}" destId="{D619D772-F60F-4C19-A230-8DFEE952EB4F}" srcOrd="4" destOrd="0" presId="urn:microsoft.com/office/officeart/2005/8/layout/list1"/>
    <dgm:cxn modelId="{AA625086-C426-469D-A12B-669F53F39356}" type="presParOf" srcId="{D619D772-F60F-4C19-A230-8DFEE952EB4F}" destId="{3957612A-9A8D-4855-9854-6B41D50272E5}" srcOrd="0" destOrd="0" presId="urn:microsoft.com/office/officeart/2005/8/layout/list1"/>
    <dgm:cxn modelId="{AC94E8DC-8822-40F3-9BB5-B77C0193920F}" type="presParOf" srcId="{D619D772-F60F-4C19-A230-8DFEE952EB4F}" destId="{956AE840-AC4E-4AD2-9DA5-A7F4EA11A56A}" srcOrd="1" destOrd="0" presId="urn:microsoft.com/office/officeart/2005/8/layout/list1"/>
    <dgm:cxn modelId="{DFF1774D-D397-46F3-9B15-3CF61F53F55F}" type="presParOf" srcId="{E14A42F8-3928-44E6-9FDA-379486A83104}" destId="{BE391FEB-3972-4A48-A8DF-7B9BF1EE1068}" srcOrd="5" destOrd="0" presId="urn:microsoft.com/office/officeart/2005/8/layout/list1"/>
    <dgm:cxn modelId="{7BB9C51B-857D-4EA3-A238-4FFA0A79389E}" type="presParOf" srcId="{E14A42F8-3928-44E6-9FDA-379486A83104}" destId="{24D69E11-6FA7-40C5-BFDE-F9E8B69F8EB0}" srcOrd="6" destOrd="0" presId="urn:microsoft.com/office/officeart/2005/8/layout/list1"/>
    <dgm:cxn modelId="{988F8F76-53A7-49C4-9716-2BF1B87CF98E}" type="presParOf" srcId="{E14A42F8-3928-44E6-9FDA-379486A83104}" destId="{60DFCAAC-853D-47D4-9AA6-9ACF8D24E1E2}" srcOrd="7" destOrd="0" presId="urn:microsoft.com/office/officeart/2005/8/layout/list1"/>
    <dgm:cxn modelId="{ECB599E6-2495-40AF-8DFB-2C61564ED032}" type="presParOf" srcId="{E14A42F8-3928-44E6-9FDA-379486A83104}" destId="{D2E21C06-748A-4366-B43B-97D6C517B4B3}" srcOrd="8" destOrd="0" presId="urn:microsoft.com/office/officeart/2005/8/layout/list1"/>
    <dgm:cxn modelId="{F60A2B50-55F3-4627-AC05-90B980968D17}" type="presParOf" srcId="{D2E21C06-748A-4366-B43B-97D6C517B4B3}" destId="{F6C9574E-050A-4F6A-A99A-83C059EC755A}" srcOrd="0" destOrd="0" presId="urn:microsoft.com/office/officeart/2005/8/layout/list1"/>
    <dgm:cxn modelId="{7A23F198-F9DE-40B0-9AF4-3CD0B8C44FFA}" type="presParOf" srcId="{D2E21C06-748A-4366-B43B-97D6C517B4B3}" destId="{8C680383-75AE-4204-886D-B9979837E32C}" srcOrd="1" destOrd="0" presId="urn:microsoft.com/office/officeart/2005/8/layout/list1"/>
    <dgm:cxn modelId="{DA29C3F7-3969-40E4-84D6-7C3E74BD7C67}" type="presParOf" srcId="{E14A42F8-3928-44E6-9FDA-379486A83104}" destId="{4F7751CB-7CA9-4E39-855B-9848B86540A5}" srcOrd="9" destOrd="0" presId="urn:microsoft.com/office/officeart/2005/8/layout/list1"/>
    <dgm:cxn modelId="{A80E6437-5D30-4AF0-82D6-275F0F8CDC58}" type="presParOf" srcId="{E14A42F8-3928-44E6-9FDA-379486A83104}" destId="{C7040ED1-CB2E-43DE-87BF-90B07517DDC7}" srcOrd="10" destOrd="0" presId="urn:microsoft.com/office/officeart/2005/8/layout/list1"/>
    <dgm:cxn modelId="{30120730-8764-4179-8443-2678EC05695F}" type="presParOf" srcId="{E14A42F8-3928-44E6-9FDA-379486A83104}" destId="{C50151C3-029A-40EB-B459-E10217BFFEED}" srcOrd="11" destOrd="0" presId="urn:microsoft.com/office/officeart/2005/8/layout/list1"/>
    <dgm:cxn modelId="{22644F9A-B3D2-4BA8-8D6C-4305703C83BD}" type="presParOf" srcId="{E14A42F8-3928-44E6-9FDA-379486A83104}" destId="{8847B27B-1EEC-4B6F-89FC-C5783429EDC3}" srcOrd="12" destOrd="0" presId="urn:microsoft.com/office/officeart/2005/8/layout/list1"/>
    <dgm:cxn modelId="{4FE2060E-28F1-43AC-AC4D-F132B81EC8EA}" type="presParOf" srcId="{8847B27B-1EEC-4B6F-89FC-C5783429EDC3}" destId="{9853114D-9704-4258-BB0D-B8407DD825BD}" srcOrd="0" destOrd="0" presId="urn:microsoft.com/office/officeart/2005/8/layout/list1"/>
    <dgm:cxn modelId="{0F082021-5D8B-4CE3-A1DA-6BA2F8339286}" type="presParOf" srcId="{8847B27B-1EEC-4B6F-89FC-C5783429EDC3}" destId="{AD93B323-2CE1-415B-A6E3-F7F695276175}" srcOrd="1" destOrd="0" presId="urn:microsoft.com/office/officeart/2005/8/layout/list1"/>
    <dgm:cxn modelId="{838B207E-1A88-48C8-9935-69E86BCA2B3B}" type="presParOf" srcId="{E14A42F8-3928-44E6-9FDA-379486A83104}" destId="{D25F7AA9-8352-40E9-8DFC-6466AEB2FD52}" srcOrd="13" destOrd="0" presId="urn:microsoft.com/office/officeart/2005/8/layout/list1"/>
    <dgm:cxn modelId="{C862D369-8387-4FF0-8EB5-B4BBDC817E62}" type="presParOf" srcId="{E14A42F8-3928-44E6-9FDA-379486A83104}" destId="{AE95ED7F-C373-42ED-ABC5-8241DD861AE0}" srcOrd="14" destOrd="0" presId="urn:microsoft.com/office/officeart/2005/8/layout/list1"/>
    <dgm:cxn modelId="{0C5D2F76-0A86-4572-9017-75BE8ADDEF5E}" type="presParOf" srcId="{E14A42F8-3928-44E6-9FDA-379486A83104}" destId="{6DB6C53C-8F8A-4846-8598-57EBE977B1A7}" srcOrd="15" destOrd="0" presId="urn:microsoft.com/office/officeart/2005/8/layout/list1"/>
    <dgm:cxn modelId="{32B79612-78F1-4DD8-B704-DF1831AAD48F}" type="presParOf" srcId="{E14A42F8-3928-44E6-9FDA-379486A83104}" destId="{ADB7BA3E-ADB9-4143-BA6B-7BAF56151AA9}" srcOrd="16" destOrd="0" presId="urn:microsoft.com/office/officeart/2005/8/layout/list1"/>
    <dgm:cxn modelId="{3D4FA9D4-404D-41CF-96BD-8EDBBA412DDE}" type="presParOf" srcId="{ADB7BA3E-ADB9-4143-BA6B-7BAF56151AA9}" destId="{09908ABB-0034-429C-A7D6-D0B0DF4C6399}" srcOrd="0" destOrd="0" presId="urn:microsoft.com/office/officeart/2005/8/layout/list1"/>
    <dgm:cxn modelId="{641DC952-63E7-4FEA-9C9A-E0181376203B}" type="presParOf" srcId="{ADB7BA3E-ADB9-4143-BA6B-7BAF56151AA9}" destId="{9A28AAC5-F6F1-433E-9D47-2200B9531909}" srcOrd="1" destOrd="0" presId="urn:microsoft.com/office/officeart/2005/8/layout/list1"/>
    <dgm:cxn modelId="{0F8E134D-A316-459E-BFD7-F556EDECA518}" type="presParOf" srcId="{E14A42F8-3928-44E6-9FDA-379486A83104}" destId="{612A7613-4BE4-427E-ADEE-F5573C53D43A}" srcOrd="17" destOrd="0" presId="urn:microsoft.com/office/officeart/2005/8/layout/list1"/>
    <dgm:cxn modelId="{0FA587B6-5A44-4860-BF04-373B3423D7FE}"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Progetta SPI da proporre al Comitato di sicurezza;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Progetta sistema per classificazione e gestione info aziendali e ne gestisce l’evoluzione; </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Coordina attuazione interventi operativi volti ad implementare le misure di protezione;</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supporta gli interventi di audit effettuati dal Servizio Controllo Interno.</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pt>
    <dgm:pt modelId="{81AC7A30-0C6A-425B-B772-4EC347B2B916}" type="pres">
      <dgm:prSet presAssocID="{4CFC7560-8F8D-43F2-8C2B-764449559AF3}" presName="parentText" presStyleLbl="node1" presStyleIdx="0" presStyleCnt="4">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pt>
    <dgm:pt modelId="{956AE840-AC4E-4AD2-9DA5-A7F4EA11A56A}" type="pres">
      <dgm:prSet presAssocID="{584E6C5A-AFD3-4961-A2DF-21C5DD09DC94}" presName="parentText" presStyleLbl="node1" presStyleIdx="1" presStyleCnt="4">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pt>
    <dgm:pt modelId="{8C680383-75AE-4204-886D-B9979837E32C}" type="pres">
      <dgm:prSet presAssocID="{61863E2E-704D-47FE-81C5-C7550B9A485C}" presName="parentText" presStyleLbl="node1" presStyleIdx="2" presStyleCnt="4">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pt>
    <dgm:pt modelId="{AD93B323-2CE1-415B-A6E3-F7F695276175}" type="pres">
      <dgm:prSet presAssocID="{BAC23407-FFD4-453F-AF10-BD024421DE77}" presName="parentText" presStyleLbl="node1" presStyleIdx="3" presStyleCnt="4">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pt>
  </dgm:ptLst>
  <dgm:cxnLst>
    <dgm:cxn modelId="{441B080B-DE96-42BF-998F-20B71A2B62D7}" type="presOf" srcId="{4CFC7560-8F8D-43F2-8C2B-764449559AF3}" destId="{81AC7A30-0C6A-425B-B772-4EC347B2B916}" srcOrd="1" destOrd="0" presId="urn:microsoft.com/office/officeart/2005/8/layout/list1"/>
    <dgm:cxn modelId="{8D79E00F-99E9-4155-9183-D6BD4D04E5D5}" type="presOf" srcId="{BAC23407-FFD4-453F-AF10-BD024421DE77}" destId="{AD93B323-2CE1-415B-A6E3-F7F695276175}" srcOrd="1" destOrd="0" presId="urn:microsoft.com/office/officeart/2005/8/layout/list1"/>
    <dgm:cxn modelId="{65CE6D14-F6A8-4255-9A8D-412FA50EC3E9}" type="presOf" srcId="{61863E2E-704D-47FE-81C5-C7550B9A485C}" destId="{F6C9574E-050A-4F6A-A99A-83C059EC755A}" srcOrd="0" destOrd="0" presId="urn:microsoft.com/office/officeart/2005/8/layout/list1"/>
    <dgm:cxn modelId="{633E8916-EDBB-468D-BC57-0465E62DD205}" type="presOf" srcId="{F0EC244C-5408-49D5-8CC7-417F2F77FC48}" destId="{C7040ED1-CB2E-43DE-87BF-90B07517DDC7}" srcOrd="0" destOrd="0" presId="urn:microsoft.com/office/officeart/2005/8/layout/list1"/>
    <dgm:cxn modelId="{E0985728-39CD-437B-9D84-8080E1C64A2B}" type="presOf" srcId="{BAC23407-FFD4-453F-AF10-BD024421DE77}" destId="{9853114D-9704-4258-BB0D-B8407DD825BD}" srcOrd="0"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97684847-05AC-470B-98F9-4CCFCB9100B9}" srcId="{7969E3F6-3018-4033-9274-DA995C88F9B2}" destId="{61863E2E-704D-47FE-81C5-C7550B9A485C}" srcOrd="2" destOrd="0" parTransId="{A8397C8C-1CEC-4661-8843-26B7DB449DE5}" sibTransId="{6B738263-C91C-47BD-AAF2-09DD38A8EB1F}"/>
    <dgm:cxn modelId="{1E4FD54A-9423-475E-8A25-627D85E250FF}" type="presOf" srcId="{61863E2E-704D-47FE-81C5-C7550B9A485C}" destId="{8C680383-75AE-4204-886D-B9979837E32C}" srcOrd="1"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E4B49159-DBBD-4717-A50B-50B247D712A7}" type="presOf" srcId="{584E6C5A-AFD3-4961-A2DF-21C5DD09DC94}" destId="{3957612A-9A8D-4855-9854-6B41D50272E5}" srcOrd="0" destOrd="0" presId="urn:microsoft.com/office/officeart/2005/8/layout/list1"/>
    <dgm:cxn modelId="{E6C0355E-8A08-4989-B8AC-BFE30C4015F0}" type="presOf" srcId="{584E6C5A-AFD3-4961-A2DF-21C5DD09DC94}" destId="{956AE840-AC4E-4AD2-9DA5-A7F4EA11A56A}" srcOrd="1" destOrd="0" presId="urn:microsoft.com/office/officeart/2005/8/layout/list1"/>
    <dgm:cxn modelId="{3C632675-8401-4FBA-BF8E-E2884875233C}" type="presOf" srcId="{4CFC7560-8F8D-43F2-8C2B-764449559AF3}" destId="{49351EDB-9260-4028-8991-CD0FF87B753E}"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B2D6A2A4-F007-4AAB-B8FE-3F8FB4F6BF15}" type="presOf" srcId="{D82C7630-B507-4887-B131-15F1842999AA}" destId="{AE95ED7F-C373-42ED-ABC5-8241DD861AE0}" srcOrd="0" destOrd="0" presId="urn:microsoft.com/office/officeart/2005/8/layout/list1"/>
    <dgm:cxn modelId="{8EA24CAC-88A6-40F7-83AB-F351320A5533}" type="presOf" srcId="{50B52AA5-B723-4F6A-90F1-5D61E67398FD}" destId="{24D69E11-6FA7-40C5-BFDE-F9E8B69F8EB0}" srcOrd="0" destOrd="0" presId="urn:microsoft.com/office/officeart/2005/8/layout/list1"/>
    <dgm:cxn modelId="{291EC4BF-2ACD-4362-9DFC-2FB0AC675ADD}" type="presOf" srcId="{C976A3A7-E04E-44DE-BD1C-678932673587}" destId="{81263EB2-490B-4466-A19A-6F3F54DD21BF}"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C2028EDE-7B26-4583-86B7-E1A1150E3D82}" srcId="{7969E3F6-3018-4033-9274-DA995C88F9B2}" destId="{584E6C5A-AFD3-4961-A2DF-21C5DD09DC94}" srcOrd="1" destOrd="0" parTransId="{86687FAE-2DDB-47E6-9848-FA00CBECB36D}" sibTransId="{E6EFAB9D-7C30-40A0-83B1-D56B9A827DFB}"/>
    <dgm:cxn modelId="{C9546CE1-BC53-47C5-A8F4-3C4FD81B1284}" srcId="{7969E3F6-3018-4033-9274-DA995C88F9B2}" destId="{BAC23407-FFD4-453F-AF10-BD024421DE77}" srcOrd="3" destOrd="0" parTransId="{3B0350AF-A52D-4B7E-BF95-163AFAB6037D}" sibTransId="{798095B2-70AD-40DB-BF99-07207CBFE27E}"/>
    <dgm:cxn modelId="{03A2C8E9-5844-40DA-90D3-7E56535EE869}" type="presOf" srcId="{7969E3F6-3018-4033-9274-DA995C88F9B2}" destId="{E14A42F8-3928-44E6-9FDA-379486A83104}" srcOrd="0" destOrd="0" presId="urn:microsoft.com/office/officeart/2005/8/layout/list1"/>
    <dgm:cxn modelId="{6E95C6A1-E605-4ED3-BA6B-27B4C12A5DAC}" type="presParOf" srcId="{E14A42F8-3928-44E6-9FDA-379486A83104}" destId="{4D02B448-C521-4184-8B4B-41650297D178}" srcOrd="0" destOrd="0" presId="urn:microsoft.com/office/officeart/2005/8/layout/list1"/>
    <dgm:cxn modelId="{B2C70FAB-2AE2-4178-B755-ADE123FDEBCA}" type="presParOf" srcId="{4D02B448-C521-4184-8B4B-41650297D178}" destId="{49351EDB-9260-4028-8991-CD0FF87B753E}" srcOrd="0" destOrd="0" presId="urn:microsoft.com/office/officeart/2005/8/layout/list1"/>
    <dgm:cxn modelId="{D2BA8A21-B555-443D-9726-EA482B442763}" type="presParOf" srcId="{4D02B448-C521-4184-8B4B-41650297D178}" destId="{81AC7A30-0C6A-425B-B772-4EC347B2B916}" srcOrd="1" destOrd="0" presId="urn:microsoft.com/office/officeart/2005/8/layout/list1"/>
    <dgm:cxn modelId="{3FE6F449-6BF2-4014-A6E8-49E72987420F}" type="presParOf" srcId="{E14A42F8-3928-44E6-9FDA-379486A83104}" destId="{FE345232-A9DD-4077-9A72-E762D245E1AF}" srcOrd="1" destOrd="0" presId="urn:microsoft.com/office/officeart/2005/8/layout/list1"/>
    <dgm:cxn modelId="{43137A8A-7107-47A8-9041-133E0C82A1F8}" type="presParOf" srcId="{E14A42F8-3928-44E6-9FDA-379486A83104}" destId="{81263EB2-490B-4466-A19A-6F3F54DD21BF}" srcOrd="2" destOrd="0" presId="urn:microsoft.com/office/officeart/2005/8/layout/list1"/>
    <dgm:cxn modelId="{EBC2CEF2-9999-416A-9024-21C7DC02D097}" type="presParOf" srcId="{E14A42F8-3928-44E6-9FDA-379486A83104}" destId="{B2E86784-EC1A-4BFA-91FF-BD646703BCCD}" srcOrd="3" destOrd="0" presId="urn:microsoft.com/office/officeart/2005/8/layout/list1"/>
    <dgm:cxn modelId="{9D26A0AE-4930-49BA-99BF-393A2458B5EE}" type="presParOf" srcId="{E14A42F8-3928-44E6-9FDA-379486A83104}" destId="{D619D772-F60F-4C19-A230-8DFEE952EB4F}" srcOrd="4" destOrd="0" presId="urn:microsoft.com/office/officeart/2005/8/layout/list1"/>
    <dgm:cxn modelId="{6B61D53A-1D48-43CA-98BB-3180E8015E19}" type="presParOf" srcId="{D619D772-F60F-4C19-A230-8DFEE952EB4F}" destId="{3957612A-9A8D-4855-9854-6B41D50272E5}" srcOrd="0" destOrd="0" presId="urn:microsoft.com/office/officeart/2005/8/layout/list1"/>
    <dgm:cxn modelId="{2AEC7362-0159-41EB-9173-393C72DFF6EE}" type="presParOf" srcId="{D619D772-F60F-4C19-A230-8DFEE952EB4F}" destId="{956AE840-AC4E-4AD2-9DA5-A7F4EA11A56A}" srcOrd="1" destOrd="0" presId="urn:microsoft.com/office/officeart/2005/8/layout/list1"/>
    <dgm:cxn modelId="{C3A0066F-7BC1-47B9-87F0-DB3CD083A877}" type="presParOf" srcId="{E14A42F8-3928-44E6-9FDA-379486A83104}" destId="{BE391FEB-3972-4A48-A8DF-7B9BF1EE1068}" srcOrd="5" destOrd="0" presId="urn:microsoft.com/office/officeart/2005/8/layout/list1"/>
    <dgm:cxn modelId="{5B2E6287-1678-465C-AC40-AF13BAB1E4DA}" type="presParOf" srcId="{E14A42F8-3928-44E6-9FDA-379486A83104}" destId="{24D69E11-6FA7-40C5-BFDE-F9E8B69F8EB0}" srcOrd="6" destOrd="0" presId="urn:microsoft.com/office/officeart/2005/8/layout/list1"/>
    <dgm:cxn modelId="{260C6F84-AF40-4FA6-A593-154B68408523}" type="presParOf" srcId="{E14A42F8-3928-44E6-9FDA-379486A83104}" destId="{60DFCAAC-853D-47D4-9AA6-9ACF8D24E1E2}" srcOrd="7" destOrd="0" presId="urn:microsoft.com/office/officeart/2005/8/layout/list1"/>
    <dgm:cxn modelId="{EB051921-FB40-4DC6-A956-88E3233C4B65}" type="presParOf" srcId="{E14A42F8-3928-44E6-9FDA-379486A83104}" destId="{D2E21C06-748A-4366-B43B-97D6C517B4B3}" srcOrd="8" destOrd="0" presId="urn:microsoft.com/office/officeart/2005/8/layout/list1"/>
    <dgm:cxn modelId="{5A4D0DB0-03B9-4263-8F3C-6064DC8DF866}" type="presParOf" srcId="{D2E21C06-748A-4366-B43B-97D6C517B4B3}" destId="{F6C9574E-050A-4F6A-A99A-83C059EC755A}" srcOrd="0" destOrd="0" presId="urn:microsoft.com/office/officeart/2005/8/layout/list1"/>
    <dgm:cxn modelId="{4A94C66E-AA1E-4D30-859F-166014FF28DF}" type="presParOf" srcId="{D2E21C06-748A-4366-B43B-97D6C517B4B3}" destId="{8C680383-75AE-4204-886D-B9979837E32C}" srcOrd="1" destOrd="0" presId="urn:microsoft.com/office/officeart/2005/8/layout/list1"/>
    <dgm:cxn modelId="{F7806917-2C1A-4E74-AC5F-B64E315209FC}" type="presParOf" srcId="{E14A42F8-3928-44E6-9FDA-379486A83104}" destId="{4F7751CB-7CA9-4E39-855B-9848B86540A5}" srcOrd="9" destOrd="0" presId="urn:microsoft.com/office/officeart/2005/8/layout/list1"/>
    <dgm:cxn modelId="{304229CB-7561-4B89-A0E8-FDD7B20F4A3B}" type="presParOf" srcId="{E14A42F8-3928-44E6-9FDA-379486A83104}" destId="{C7040ED1-CB2E-43DE-87BF-90B07517DDC7}" srcOrd="10" destOrd="0" presId="urn:microsoft.com/office/officeart/2005/8/layout/list1"/>
    <dgm:cxn modelId="{9AB9DD1B-DDB2-42A0-B82D-722B4B662D36}" type="presParOf" srcId="{E14A42F8-3928-44E6-9FDA-379486A83104}" destId="{C50151C3-029A-40EB-B459-E10217BFFEED}" srcOrd="11" destOrd="0" presId="urn:microsoft.com/office/officeart/2005/8/layout/list1"/>
    <dgm:cxn modelId="{3AA728C3-0323-4B12-8A85-2690B2FD73CF}" type="presParOf" srcId="{E14A42F8-3928-44E6-9FDA-379486A83104}" destId="{8847B27B-1EEC-4B6F-89FC-C5783429EDC3}" srcOrd="12" destOrd="0" presId="urn:microsoft.com/office/officeart/2005/8/layout/list1"/>
    <dgm:cxn modelId="{BD0A2E31-F0F7-4555-A3D1-911BF6CE2079}" type="presParOf" srcId="{8847B27B-1EEC-4B6F-89FC-C5783429EDC3}" destId="{9853114D-9704-4258-BB0D-B8407DD825BD}" srcOrd="0" destOrd="0" presId="urn:microsoft.com/office/officeart/2005/8/layout/list1"/>
    <dgm:cxn modelId="{6FF42830-2B8E-4782-A9A6-3C5BEF5D5BEF}" type="presParOf" srcId="{8847B27B-1EEC-4B6F-89FC-C5783429EDC3}" destId="{AD93B323-2CE1-415B-A6E3-F7F695276175}" srcOrd="1" destOrd="0" presId="urn:microsoft.com/office/officeart/2005/8/layout/list1"/>
    <dgm:cxn modelId="{5E545354-C59D-444E-9578-6768C9A339A3}" type="presParOf" srcId="{E14A42F8-3928-44E6-9FDA-379486A83104}" destId="{D25F7AA9-8352-40E9-8DFC-6466AEB2FD52}" srcOrd="13" destOrd="0" presId="urn:microsoft.com/office/officeart/2005/8/layout/list1"/>
    <dgm:cxn modelId="{AFC5475E-6048-4609-9838-1D67CA1BE0C3}"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a:t>Dotata di attrezzature e sistemi d’eccellenza</a:t>
          </a:r>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a:t>Non solo </a:t>
          </a:r>
          <a:r>
            <a:rPr lang="it-IT" dirty="0" err="1"/>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a:t>Le dotazioni hardware e software presenti sono utilizzate continuamente migliorando le performance dell’Agenzia</a:t>
          </a:r>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a:t>Sala CED dedicata </a:t>
          </a:r>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a:t>Sale operative e istituzionali immediatamente funzionanti</a:t>
          </a:r>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a:t>Permette l’archiviazione sicura delle informazioni più importanti</a:t>
          </a:r>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pt>
    <dgm:pt modelId="{BA06B3AA-D902-4DFF-8C2F-5A9199BCC22A}" type="pres">
      <dgm:prSet presAssocID="{D1B831F6-B0E3-4ED3-B3EB-EE7F7D011AE3}" presName="textNode" presStyleLbl="bgShp" presStyleIdx="0" presStyleCnt="3"/>
      <dgm:spPr/>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pt>
    <dgm:pt modelId="{E1332B58-D59C-446B-BA1A-78F5C0B09197}" type="pres">
      <dgm:prSet presAssocID="{FAEB85E8-D8B0-4366-9C91-F41B882B3A2E}" presName="textNode" presStyleLbl="bgShp" presStyleIdx="1" presStyleCnt="3"/>
      <dgm:spPr/>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pt>
    <dgm:pt modelId="{ED72ED77-83BB-469D-98FA-E20D2A7CF3CF}" type="pres">
      <dgm:prSet presAssocID="{03DFA7D8-B6BA-4C11-B7E4-70A80E1CE4CE}" presName="textNode" presStyleLbl="bgShp" presStyleIdx="2" presStyleCnt="3"/>
      <dgm:spPr/>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pt>
  </dgm:ptLst>
  <dgm:cxnLst>
    <dgm:cxn modelId="{FF899B0E-0D46-4616-B6FB-BF011E600C17}" srcId="{FAEB85E8-D8B0-4366-9C91-F41B882B3A2E}" destId="{A3C2480B-DEB6-4FD4-983E-CE32505A8C5C}" srcOrd="0" destOrd="0" parTransId="{2D9A9D69-12DB-42E1-99CF-AD9B025E126C}" sibTransId="{8063A866-01E4-4410-94DE-E25A1CAD0E46}"/>
    <dgm:cxn modelId="{44DF341A-A108-4486-9CE1-3D74B5F3A265}" type="presOf" srcId="{A3C2480B-DEB6-4FD4-983E-CE32505A8C5C}" destId="{9938F4FD-4805-410E-A482-4907D7DE1203}" srcOrd="0" destOrd="0" presId="urn:microsoft.com/office/officeart/2005/8/layout/lProcess2"/>
    <dgm:cxn modelId="{C241531C-19FF-4AEA-8D46-CFD72A03B9CE}" type="presOf" srcId="{FAD6F7E0-5D1B-4BB9-BF45-6E68D9EE2912}" destId="{F201740D-FDA2-4EEE-9860-AE59A72F203F}" srcOrd="0" destOrd="0" presId="urn:microsoft.com/office/officeart/2005/8/layout/lProcess2"/>
    <dgm:cxn modelId="{3C10A028-B98C-4AD2-8075-3EDF0804E390}" type="presOf" srcId="{F769547E-724C-4C34-93BE-3AE16F28340C}" destId="{7BFEA064-D389-4E63-8A1B-AD245136002E}" srcOrd="0" destOrd="0" presId="urn:microsoft.com/office/officeart/2005/8/layout/lProcess2"/>
    <dgm:cxn modelId="{B39C5F29-5E7C-4D20-88FA-13C5FEBDD345}" type="presOf" srcId="{03DFA7D8-B6BA-4C11-B7E4-70A80E1CE4CE}" destId="{ED72ED77-83BB-469D-98FA-E20D2A7CF3CF}" srcOrd="1" destOrd="0" presId="urn:microsoft.com/office/officeart/2005/8/layout/lProcess2"/>
    <dgm:cxn modelId="{A60FAC2B-DF2A-45DE-8664-ABE396C0C304}" type="presOf" srcId="{D1B831F6-B0E3-4ED3-B3EB-EE7F7D011AE3}" destId="{BA06B3AA-D902-4DFF-8C2F-5A9199BCC22A}" srcOrd="1" destOrd="0" presId="urn:microsoft.com/office/officeart/2005/8/layout/lProcess2"/>
    <dgm:cxn modelId="{B1BF7538-9B32-4B06-B138-A9FF79A676FA}" type="presOf" srcId="{5A24C5A7-B13D-4EB5-811F-E262812FBF7F}" destId="{9BCE5950-52C9-418F-8132-3EC6CCC232C5}"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FE101C56-9D01-4FE1-9F41-AC5F10911EED}" type="presOf" srcId="{FAEB85E8-D8B0-4366-9C91-F41B882B3A2E}" destId="{E1332B58-D59C-446B-BA1A-78F5C0B09197}" srcOrd="1" destOrd="0" presId="urn:microsoft.com/office/officeart/2005/8/layout/lProcess2"/>
    <dgm:cxn modelId="{7148815A-34D3-494B-BD11-2830ED82E720}" type="presOf" srcId="{03DFA7D8-B6BA-4C11-B7E4-70A80E1CE4CE}" destId="{DCF7C8BC-AC9C-4A73-8AFE-D04386FB0B6E}" srcOrd="0"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A1E90793-BD65-49FA-A9B1-F7FF72366249}" srcId="{F769547E-724C-4C34-93BE-3AE16F28340C}" destId="{03DFA7D8-B6BA-4C11-B7E4-70A80E1CE4CE}" srcOrd="2" destOrd="0" parTransId="{F153816A-B4A6-42C7-9834-CF6B15CE267A}" sibTransId="{EA56BB59-BF20-41EB-B7A6-380B02CB33CE}"/>
    <dgm:cxn modelId="{21AB129D-FF47-473A-98E1-D6736CC01B11}" type="presOf" srcId="{374BFB2E-4918-41DD-A068-7EFA257C8329}" destId="{4C6AFA7F-2957-4EDF-9CF3-B33969AE7A04}" srcOrd="0" destOrd="0" presId="urn:microsoft.com/office/officeart/2005/8/layout/lProcess2"/>
    <dgm:cxn modelId="{59C106B4-8BEC-497B-9996-52C3A50B7F0C}" type="presOf" srcId="{D1B831F6-B0E3-4ED3-B3EB-EE7F7D011AE3}" destId="{41A1677F-51BE-4CD2-80A6-9EC8E33B181A}" srcOrd="0" destOrd="0" presId="urn:microsoft.com/office/officeart/2005/8/layout/lProcess2"/>
    <dgm:cxn modelId="{9856D3B6-CED5-40E6-9348-EEB6FD0008A9}" srcId="{03DFA7D8-B6BA-4C11-B7E4-70A80E1CE4CE}" destId="{5A24C5A7-B13D-4EB5-811F-E262812FBF7F}" srcOrd="0" destOrd="0" parTransId="{C40E2A0C-AA81-4207-81AA-3443A2861103}" sibTransId="{F21C4FF6-A26A-4FA3-9A3A-66CAC15FD53B}"/>
    <dgm:cxn modelId="{07DC74DD-0D78-49E1-B80D-5A72AA494772}" srcId="{F769547E-724C-4C34-93BE-3AE16F28340C}" destId="{D1B831F6-B0E3-4ED3-B3EB-EE7F7D011AE3}" srcOrd="0" destOrd="0" parTransId="{22069573-51F6-4311-9067-55FD6524422B}" sibTransId="{B7F673DA-3A93-4E08-91F0-0A2896ACB04D}"/>
    <dgm:cxn modelId="{AEB74EE2-0A25-4D3D-81AF-2C71C22ECDD3}" srcId="{D1B831F6-B0E3-4ED3-B3EB-EE7F7D011AE3}" destId="{FAD6F7E0-5D1B-4BB9-BF45-6E68D9EE2912}" srcOrd="1" destOrd="0" parTransId="{03E8144F-127B-4B98-BF4F-AA6D70B76256}" sibTransId="{197B93C7-E0E2-471F-A998-7D4A8A35BF30}"/>
    <dgm:cxn modelId="{202BB9E3-E87D-447A-A380-4A943584BBB3}" type="presOf" srcId="{FAEB85E8-D8B0-4366-9C91-F41B882B3A2E}" destId="{3304506F-C485-44B7-8939-728EE79865CC}" srcOrd="0" destOrd="0" presId="urn:microsoft.com/office/officeart/2005/8/layout/lProcess2"/>
    <dgm:cxn modelId="{9682D55D-FD4D-46D5-99FC-40A8788DC580}" type="presParOf" srcId="{7BFEA064-D389-4E63-8A1B-AD245136002E}" destId="{217C80F3-9CD6-4923-B9E3-AC899E53D246}" srcOrd="0" destOrd="0" presId="urn:microsoft.com/office/officeart/2005/8/layout/lProcess2"/>
    <dgm:cxn modelId="{AB09C942-0413-4705-9623-466D46E7487A}" type="presParOf" srcId="{217C80F3-9CD6-4923-B9E3-AC899E53D246}" destId="{41A1677F-51BE-4CD2-80A6-9EC8E33B181A}" srcOrd="0" destOrd="0" presId="urn:microsoft.com/office/officeart/2005/8/layout/lProcess2"/>
    <dgm:cxn modelId="{C38737C9-AEC0-4F59-8D9A-E6DAFE03E76A}" type="presParOf" srcId="{217C80F3-9CD6-4923-B9E3-AC899E53D246}" destId="{BA06B3AA-D902-4DFF-8C2F-5A9199BCC22A}" srcOrd="1" destOrd="0" presId="urn:microsoft.com/office/officeart/2005/8/layout/lProcess2"/>
    <dgm:cxn modelId="{DAE3DAE1-4C0C-4596-82DB-B69BA71F3B17}" type="presParOf" srcId="{217C80F3-9CD6-4923-B9E3-AC899E53D246}" destId="{C3ADFEE6-0561-42FE-BDEF-B4AFE5E0755A}" srcOrd="2" destOrd="0" presId="urn:microsoft.com/office/officeart/2005/8/layout/lProcess2"/>
    <dgm:cxn modelId="{1AD47066-E9D0-43E0-BFA6-9A4E9BFCF357}" type="presParOf" srcId="{C3ADFEE6-0561-42FE-BDEF-B4AFE5E0755A}" destId="{4ECABB14-9627-4036-8237-D64A3EB952A2}" srcOrd="0" destOrd="0" presId="urn:microsoft.com/office/officeart/2005/8/layout/lProcess2"/>
    <dgm:cxn modelId="{BEA867F8-3A5C-4B6E-8E3C-2ED63A93D31B}" type="presParOf" srcId="{4ECABB14-9627-4036-8237-D64A3EB952A2}" destId="{4C6AFA7F-2957-4EDF-9CF3-B33969AE7A04}" srcOrd="0" destOrd="0" presId="urn:microsoft.com/office/officeart/2005/8/layout/lProcess2"/>
    <dgm:cxn modelId="{4DE050BD-9CE9-44E9-AF6A-8E3C6A2AAEAC}" type="presParOf" srcId="{4ECABB14-9627-4036-8237-D64A3EB952A2}" destId="{9C180241-76B0-41CE-B80B-C2F4B315104B}" srcOrd="1" destOrd="0" presId="urn:microsoft.com/office/officeart/2005/8/layout/lProcess2"/>
    <dgm:cxn modelId="{80D78D05-5EBF-4373-9893-4936E6C3C131}" type="presParOf" srcId="{4ECABB14-9627-4036-8237-D64A3EB952A2}" destId="{F201740D-FDA2-4EEE-9860-AE59A72F203F}" srcOrd="2" destOrd="0" presId="urn:microsoft.com/office/officeart/2005/8/layout/lProcess2"/>
    <dgm:cxn modelId="{53DF6A30-1A53-4FB1-9FE9-FE421BA8DB3D}" type="presParOf" srcId="{7BFEA064-D389-4E63-8A1B-AD245136002E}" destId="{BFEEF50F-F9B7-416C-8C07-275E218A9B42}" srcOrd="1" destOrd="0" presId="urn:microsoft.com/office/officeart/2005/8/layout/lProcess2"/>
    <dgm:cxn modelId="{7D83AA2B-D926-428D-8AA6-00C56C29B2D5}" type="presParOf" srcId="{7BFEA064-D389-4E63-8A1B-AD245136002E}" destId="{70F39C2D-7951-490E-97A1-EACA11E30D0E}" srcOrd="2" destOrd="0" presId="urn:microsoft.com/office/officeart/2005/8/layout/lProcess2"/>
    <dgm:cxn modelId="{E25BD506-917D-4885-A799-4AFEDE571B34}" type="presParOf" srcId="{70F39C2D-7951-490E-97A1-EACA11E30D0E}" destId="{3304506F-C485-44B7-8939-728EE79865CC}" srcOrd="0" destOrd="0" presId="urn:microsoft.com/office/officeart/2005/8/layout/lProcess2"/>
    <dgm:cxn modelId="{BFB53305-A6B5-4904-8524-AAE1F19E47B4}" type="presParOf" srcId="{70F39C2D-7951-490E-97A1-EACA11E30D0E}" destId="{E1332B58-D59C-446B-BA1A-78F5C0B09197}" srcOrd="1" destOrd="0" presId="urn:microsoft.com/office/officeart/2005/8/layout/lProcess2"/>
    <dgm:cxn modelId="{AB1A03A6-F5C4-4A19-91E8-3B0B5B566B24}" type="presParOf" srcId="{70F39C2D-7951-490E-97A1-EACA11E30D0E}" destId="{160F0BE5-97FA-4599-BA5A-688A2BC8EF3E}" srcOrd="2" destOrd="0" presId="urn:microsoft.com/office/officeart/2005/8/layout/lProcess2"/>
    <dgm:cxn modelId="{BAE7C14E-D8CB-490D-AF57-6061C17148B4}" type="presParOf" srcId="{160F0BE5-97FA-4599-BA5A-688A2BC8EF3E}" destId="{2FEA4503-42F0-41FC-82A9-77CD7E58CDCA}" srcOrd="0" destOrd="0" presId="urn:microsoft.com/office/officeart/2005/8/layout/lProcess2"/>
    <dgm:cxn modelId="{142BA677-6AB7-4802-B06B-C25940186DBB}" type="presParOf" srcId="{2FEA4503-42F0-41FC-82A9-77CD7E58CDCA}" destId="{9938F4FD-4805-410E-A482-4907D7DE1203}" srcOrd="0" destOrd="0" presId="urn:microsoft.com/office/officeart/2005/8/layout/lProcess2"/>
    <dgm:cxn modelId="{F1275A6F-AE6C-4F5B-A74F-E1D30797DDDE}" type="presParOf" srcId="{7BFEA064-D389-4E63-8A1B-AD245136002E}" destId="{002DB370-89B5-4AC3-802E-36C64AA23BC3}" srcOrd="3" destOrd="0" presId="urn:microsoft.com/office/officeart/2005/8/layout/lProcess2"/>
    <dgm:cxn modelId="{10A6E600-75A3-4A49-8141-8EE0938895F8}" type="presParOf" srcId="{7BFEA064-D389-4E63-8A1B-AD245136002E}" destId="{F3BD1E86-1676-45E4-A74C-D7DE3126C666}" srcOrd="4" destOrd="0" presId="urn:microsoft.com/office/officeart/2005/8/layout/lProcess2"/>
    <dgm:cxn modelId="{D9378AC5-6BB6-4742-8A64-33B583C8DB33}" type="presParOf" srcId="{F3BD1E86-1676-45E4-A74C-D7DE3126C666}" destId="{DCF7C8BC-AC9C-4A73-8AFE-D04386FB0B6E}" srcOrd="0" destOrd="0" presId="urn:microsoft.com/office/officeart/2005/8/layout/lProcess2"/>
    <dgm:cxn modelId="{1E06AD16-8470-4F3A-BA58-BF9FE86F9F15}" type="presParOf" srcId="{F3BD1E86-1676-45E4-A74C-D7DE3126C666}" destId="{ED72ED77-83BB-469D-98FA-E20D2A7CF3CF}" srcOrd="1" destOrd="0" presId="urn:microsoft.com/office/officeart/2005/8/layout/lProcess2"/>
    <dgm:cxn modelId="{E80B4540-02B4-4EBB-9EC2-92EB540B881B}" type="presParOf" srcId="{F3BD1E86-1676-45E4-A74C-D7DE3126C666}" destId="{97DF90F5-C159-40CE-A040-9715B99EE2E9}" srcOrd="2" destOrd="0" presId="urn:microsoft.com/office/officeart/2005/8/layout/lProcess2"/>
    <dgm:cxn modelId="{B8585474-B77D-4145-8990-5B2095C22362}" type="presParOf" srcId="{97DF90F5-C159-40CE-A040-9715B99EE2E9}" destId="{83705F6C-C379-449F-9DB5-1B955E7CE482}" srcOrd="0" destOrd="0" presId="urn:microsoft.com/office/officeart/2005/8/layout/lProcess2"/>
    <dgm:cxn modelId="{D0D297AE-46F0-4CB6-9375-00D10CA20867}"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a:t>Delle Funzioni Istituzionali </a:t>
          </a:r>
          <a:r>
            <a:rPr lang="it-IT" sz="1800" b="0" i="0" dirty="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Dei</a:t>
          </a:r>
          <a:r>
            <a:rPr lang="it-IT" sz="2000" dirty="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pt>
    <dgm:pt modelId="{304D69F2-6865-4AB0-87FD-E27DEE84C799}" type="pres">
      <dgm:prSet presAssocID="{0D21357D-10A2-4C4D-B6F9-1C4D7558A134}" presName="node" presStyleLbl="node1" presStyleIdx="0" presStyleCnt="2">
        <dgm:presLayoutVars>
          <dgm:bulletEnabled val="1"/>
        </dgm:presLayoutVars>
      </dgm:prSet>
      <dgm:spPr/>
    </dgm:pt>
    <dgm:pt modelId="{D8549D17-EAB4-417C-A427-7CF34C59486B}" type="pres">
      <dgm:prSet presAssocID="{5E4F72DD-6A59-415C-AB12-2FD09B996C82}" presName="sibTrans" presStyleLbl="sibTrans2D1" presStyleIdx="0" presStyleCnt="1"/>
      <dgm:spPr/>
    </dgm:pt>
    <dgm:pt modelId="{589A5FD2-9091-4B20-B19D-3686E6063745}" type="pres">
      <dgm:prSet presAssocID="{5E4F72DD-6A59-415C-AB12-2FD09B996C82}" presName="connectorText" presStyleLbl="sibTrans2D1" presStyleIdx="0" presStyleCnt="1"/>
      <dgm:spPr/>
    </dgm:pt>
    <dgm:pt modelId="{11C9EE71-36B2-4673-8581-2DE93BD28DA6}" type="pres">
      <dgm:prSet presAssocID="{5187DA38-96B0-4CC1-938F-929499115DA6}" presName="node" presStyleLbl="node1" presStyleIdx="1" presStyleCnt="2">
        <dgm:presLayoutVars>
          <dgm:bulletEnabled val="1"/>
        </dgm:presLayoutVars>
      </dgm:prSet>
      <dgm:spPr/>
    </dgm:pt>
  </dgm:ptLst>
  <dgm:cxnLst>
    <dgm:cxn modelId="{2D5C8003-DAE5-423E-AEE8-79A9DF28115C}" type="presOf" srcId="{64285A89-F94A-42E7-8B93-C6A06656FF49}" destId="{404CA081-3D19-4844-983F-ECC1E4A93C42}" srcOrd="0" destOrd="0" presId="urn:microsoft.com/office/officeart/2005/8/layout/process2"/>
    <dgm:cxn modelId="{93131564-7ACD-4EA4-A509-BD2290F8B821}" type="presOf" srcId="{5187DA38-96B0-4CC1-938F-929499115DA6}" destId="{11C9EE71-36B2-4673-8581-2DE93BD28DA6}" srcOrd="0" destOrd="0" presId="urn:microsoft.com/office/officeart/2005/8/layout/process2"/>
    <dgm:cxn modelId="{598B926E-A050-45F5-9730-C7ADB0C0507E}"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7773F92-B591-445F-B095-3C05630DE1FA}" srcId="{64285A89-F94A-42E7-8B93-C6A06656FF49}" destId="{5187DA38-96B0-4CC1-938F-929499115DA6}" srcOrd="1" destOrd="0" parTransId="{2F348648-80CB-41FC-AFA9-557D49D861B2}" sibTransId="{AAC434EE-0D25-4EA1-B29A-8DBA926C6984}"/>
    <dgm:cxn modelId="{AFBED79B-C395-48E1-82DA-679587AC8B98}" type="presOf" srcId="{0D21357D-10A2-4C4D-B6F9-1C4D7558A134}" destId="{304D69F2-6865-4AB0-87FD-E27DEE84C799}" srcOrd="0" destOrd="0" presId="urn:microsoft.com/office/officeart/2005/8/layout/process2"/>
    <dgm:cxn modelId="{33E9CFFA-3989-4B05-81C5-05E9008572D6}" type="presOf" srcId="{5E4F72DD-6A59-415C-AB12-2FD09B996C82}" destId="{589A5FD2-9091-4B20-B19D-3686E6063745}" srcOrd="1" destOrd="0" presId="urn:microsoft.com/office/officeart/2005/8/layout/process2"/>
    <dgm:cxn modelId="{5C6BE263-A8CF-4481-B3C6-B81509DB94E3}" type="presParOf" srcId="{404CA081-3D19-4844-983F-ECC1E4A93C42}" destId="{304D69F2-6865-4AB0-87FD-E27DEE84C799}" srcOrd="0" destOrd="0" presId="urn:microsoft.com/office/officeart/2005/8/layout/process2"/>
    <dgm:cxn modelId="{601488C9-D64F-46E4-898A-446778B3DAFC}" type="presParOf" srcId="{404CA081-3D19-4844-983F-ECC1E4A93C42}" destId="{D8549D17-EAB4-417C-A427-7CF34C59486B}" srcOrd="1" destOrd="0" presId="urn:microsoft.com/office/officeart/2005/8/layout/process2"/>
    <dgm:cxn modelId="{C6362A7D-5AA6-4B85-A3EC-E5BB770FB34F}" type="presParOf" srcId="{D8549D17-EAB4-417C-A427-7CF34C59486B}" destId="{589A5FD2-9091-4B20-B19D-3686E6063745}" srcOrd="0" destOrd="0" presId="urn:microsoft.com/office/officeart/2005/8/layout/process2"/>
    <dgm:cxn modelId="{DFAFD65C-3309-4A45-9107-61977C2EAD7D}"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a:t>Mettere</a:t>
          </a:r>
          <a:r>
            <a:rPr lang="it-IT" sz="1800" baseline="0" dirty="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pt>
    <dgm:pt modelId="{304D69F2-6865-4AB0-87FD-E27DEE84C799}" type="pres">
      <dgm:prSet presAssocID="{0D21357D-10A2-4C4D-B6F9-1C4D7558A134}" presName="node" presStyleLbl="node1" presStyleIdx="0" presStyleCnt="2">
        <dgm:presLayoutVars>
          <dgm:bulletEnabled val="1"/>
        </dgm:presLayoutVars>
      </dgm:prSet>
      <dgm:spPr/>
    </dgm:pt>
    <dgm:pt modelId="{D8549D17-EAB4-417C-A427-7CF34C59486B}" type="pres">
      <dgm:prSet presAssocID="{5E4F72DD-6A59-415C-AB12-2FD09B996C82}" presName="sibTrans" presStyleLbl="sibTrans2D1" presStyleIdx="0" presStyleCnt="1"/>
      <dgm:spPr/>
    </dgm:pt>
    <dgm:pt modelId="{589A5FD2-9091-4B20-B19D-3686E6063745}" type="pres">
      <dgm:prSet presAssocID="{5E4F72DD-6A59-415C-AB12-2FD09B996C82}" presName="connectorText" presStyleLbl="sibTrans2D1" presStyleIdx="0" presStyleCnt="1"/>
      <dgm:spPr/>
    </dgm:pt>
    <dgm:pt modelId="{11C9EE71-36B2-4673-8581-2DE93BD28DA6}" type="pres">
      <dgm:prSet presAssocID="{5187DA38-96B0-4CC1-938F-929499115DA6}" presName="node" presStyleLbl="node1" presStyleIdx="1" presStyleCnt="2">
        <dgm:presLayoutVars>
          <dgm:bulletEnabled val="1"/>
        </dgm:presLayoutVars>
      </dgm:prSet>
      <dgm:spPr/>
    </dgm:pt>
  </dgm:ptLst>
  <dgm:cxnLst>
    <dgm:cxn modelId="{F1E0D805-6BC4-43A0-9F17-237B5591E102}" type="presOf" srcId="{5187DA38-96B0-4CC1-938F-929499115DA6}" destId="{11C9EE71-36B2-4673-8581-2DE93BD28DA6}" srcOrd="0" destOrd="0" presId="urn:microsoft.com/office/officeart/2005/8/layout/process2"/>
    <dgm:cxn modelId="{131DEC79-39D9-46C4-8F82-DA263A0D3972}" type="presOf" srcId="{5E4F72DD-6A59-415C-AB12-2FD09B996C82}" destId="{589A5FD2-9091-4B20-B19D-3686E6063745}" srcOrd="1" destOrd="0" presId="urn:microsoft.com/office/officeart/2005/8/layout/process2"/>
    <dgm:cxn modelId="{F8F8E087-B809-4267-B289-DAB6ECD3D361}" type="presOf" srcId="{5E4F72DD-6A59-415C-AB12-2FD09B996C82}" destId="{D8549D17-EAB4-417C-A427-7CF34C59486B}" srcOrd="0" destOrd="0" presId="urn:microsoft.com/office/officeart/2005/8/layout/process2"/>
    <dgm:cxn modelId="{65E06388-994E-415D-92F7-6171A791B3C9}" type="presOf" srcId="{64285A89-F94A-42E7-8B93-C6A06656FF49}" destId="{404CA081-3D19-4844-983F-ECC1E4A93C42}"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7773F92-B591-445F-B095-3C05630DE1FA}" srcId="{64285A89-F94A-42E7-8B93-C6A06656FF49}" destId="{5187DA38-96B0-4CC1-938F-929499115DA6}" srcOrd="1" destOrd="0" parTransId="{2F348648-80CB-41FC-AFA9-557D49D861B2}" sibTransId="{AAC434EE-0D25-4EA1-B29A-8DBA926C6984}"/>
    <dgm:cxn modelId="{B1150F9C-E690-47B0-895F-1084E279683D}" type="presOf" srcId="{0D21357D-10A2-4C4D-B6F9-1C4D7558A134}" destId="{304D69F2-6865-4AB0-87FD-E27DEE84C799}" srcOrd="0" destOrd="0" presId="urn:microsoft.com/office/officeart/2005/8/layout/process2"/>
    <dgm:cxn modelId="{211BEE8C-34FB-43A4-8EAC-5FF34985383C}" type="presParOf" srcId="{404CA081-3D19-4844-983F-ECC1E4A93C42}" destId="{304D69F2-6865-4AB0-87FD-E27DEE84C799}" srcOrd="0" destOrd="0" presId="urn:microsoft.com/office/officeart/2005/8/layout/process2"/>
    <dgm:cxn modelId="{3A80DEF2-9AB1-4A52-8F3A-B5A9AF654632}" type="presParOf" srcId="{404CA081-3D19-4844-983F-ECC1E4A93C42}" destId="{D8549D17-EAB4-417C-A427-7CF34C59486B}" srcOrd="1" destOrd="0" presId="urn:microsoft.com/office/officeart/2005/8/layout/process2"/>
    <dgm:cxn modelId="{05F5E322-2057-4D28-A091-BA2DCD0F9B7A}" type="presParOf" srcId="{D8549D17-EAB4-417C-A427-7CF34C59486B}" destId="{589A5FD2-9091-4B20-B19D-3686E6063745}" srcOrd="0" destOrd="0" presId="urn:microsoft.com/office/officeart/2005/8/layout/process2"/>
    <dgm:cxn modelId="{8D6167F9-0691-4BE5-8E07-BE3CB69EBB98}"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B02556-2B1F-4C95-82F1-90E7B240C2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058600F8-4952-4CC8-92A0-AD2AD0942A7B}">
      <dgm:prSet/>
      <dgm:spPr/>
      <dgm:t>
        <a:bodyPr/>
        <a:lstStyle/>
        <a:p>
          <a:pPr rtl="0"/>
          <a:r>
            <a:rPr lang="it-IT" baseline="0" dirty="0"/>
            <a:t>Le spese dell’Agenzia sono riferibili a tre “missioni” e cinque “programmi” </a:t>
          </a:r>
          <a:endParaRPr lang="it-IT" dirty="0"/>
        </a:p>
      </dgm:t>
    </dgm:pt>
    <dgm:pt modelId="{F0B01098-28DC-465A-9E9F-DDDFDE426BDC}" type="parTrans" cxnId="{13050CAD-FAA1-4F4B-8ADA-0B3851FE8C47}">
      <dgm:prSet/>
      <dgm:spPr/>
      <dgm:t>
        <a:bodyPr/>
        <a:lstStyle/>
        <a:p>
          <a:endParaRPr lang="it-IT"/>
        </a:p>
      </dgm:t>
    </dgm:pt>
    <dgm:pt modelId="{B40BFD40-BC39-4149-9031-9AC0BF09963F}" type="sibTrans" cxnId="{13050CAD-FAA1-4F4B-8ADA-0B3851FE8C47}">
      <dgm:prSet/>
      <dgm:spPr/>
      <dgm:t>
        <a:bodyPr/>
        <a:lstStyle/>
        <a:p>
          <a:endParaRPr lang="it-IT"/>
        </a:p>
      </dgm:t>
    </dgm:pt>
    <dgm:pt modelId="{BE0671E0-AD3B-4504-8699-3ABB9325A899}">
      <dgm:prSet/>
      <dgm:spPr/>
      <dgm:t>
        <a:bodyPr/>
        <a:lstStyle/>
        <a:p>
          <a:pPr rtl="0"/>
          <a:r>
            <a:rPr lang="it-IT" b="1" dirty="0"/>
            <a:t>MISSIONI</a:t>
          </a:r>
        </a:p>
      </dgm:t>
    </dgm:pt>
    <dgm:pt modelId="{21D8808D-4CF4-4B7E-92D4-6555B40A1C8E}" type="parTrans" cxnId="{E7D93EAF-FEBC-49CD-8A4D-95D064E4A643}">
      <dgm:prSet/>
      <dgm:spPr/>
      <dgm:t>
        <a:bodyPr/>
        <a:lstStyle/>
        <a:p>
          <a:endParaRPr lang="it-IT"/>
        </a:p>
      </dgm:t>
    </dgm:pt>
    <dgm:pt modelId="{910C1548-721B-41E2-92D6-7618876B423D}" type="sibTrans" cxnId="{E7D93EAF-FEBC-49CD-8A4D-95D064E4A643}">
      <dgm:prSet/>
      <dgm:spPr/>
      <dgm:t>
        <a:bodyPr/>
        <a:lstStyle/>
        <a:p>
          <a:endParaRPr lang="it-IT"/>
        </a:p>
      </dgm:t>
    </dgm:pt>
    <dgm:pt modelId="{7334841D-2303-4735-8603-1CC1D25D979E}">
      <dgm:prSet/>
      <dgm:spPr/>
      <dgm:t>
        <a:bodyPr/>
        <a:lstStyle/>
        <a:p>
          <a:pPr rtl="0"/>
          <a:r>
            <a:rPr lang="it-IT"/>
            <a:t>Missione: 1: Servizi istituzionali, generali e di gestione</a:t>
          </a:r>
        </a:p>
      </dgm:t>
    </dgm:pt>
    <dgm:pt modelId="{130FD0DA-AB4D-4EB4-9CF5-91266113335A}" type="parTrans" cxnId="{47E07347-03EE-428A-8711-6613283B35D9}">
      <dgm:prSet/>
      <dgm:spPr/>
      <dgm:t>
        <a:bodyPr/>
        <a:lstStyle/>
        <a:p>
          <a:endParaRPr lang="it-IT"/>
        </a:p>
      </dgm:t>
    </dgm:pt>
    <dgm:pt modelId="{C7F23702-6EB1-45A0-9EB6-E8C00712F51F}" type="sibTrans" cxnId="{47E07347-03EE-428A-8711-6613283B35D9}">
      <dgm:prSet/>
      <dgm:spPr/>
      <dgm:t>
        <a:bodyPr/>
        <a:lstStyle/>
        <a:p>
          <a:endParaRPr lang="it-IT"/>
        </a:p>
      </dgm:t>
    </dgm:pt>
    <dgm:pt modelId="{D7BFCA42-FBD7-4A0B-A61D-46446FAAD88C}">
      <dgm:prSet/>
      <dgm:spPr/>
      <dgm:t>
        <a:bodyPr/>
        <a:lstStyle/>
        <a:p>
          <a:pPr rtl="0"/>
          <a:r>
            <a:rPr lang="it-IT"/>
            <a:t>Missione: 16: Agricoltura, politiche agroalimentari e pesca</a:t>
          </a:r>
        </a:p>
      </dgm:t>
    </dgm:pt>
    <dgm:pt modelId="{41FEDB6D-D43F-44C4-978F-F756F18D5C40}" type="parTrans" cxnId="{E2B597F0-8C0D-4A8F-865D-81B02DF72E61}">
      <dgm:prSet/>
      <dgm:spPr/>
      <dgm:t>
        <a:bodyPr/>
        <a:lstStyle/>
        <a:p>
          <a:endParaRPr lang="it-IT"/>
        </a:p>
      </dgm:t>
    </dgm:pt>
    <dgm:pt modelId="{C302948F-687F-45F2-A8E2-8A5397E26E01}" type="sibTrans" cxnId="{E2B597F0-8C0D-4A8F-865D-81B02DF72E61}">
      <dgm:prSet/>
      <dgm:spPr/>
      <dgm:t>
        <a:bodyPr/>
        <a:lstStyle/>
        <a:p>
          <a:endParaRPr lang="it-IT"/>
        </a:p>
      </dgm:t>
    </dgm:pt>
    <dgm:pt modelId="{CEC1F984-AC86-4D4F-B236-F081F66F992F}">
      <dgm:prSet/>
      <dgm:spPr/>
      <dgm:t>
        <a:bodyPr/>
        <a:lstStyle/>
        <a:p>
          <a:pPr rtl="0"/>
          <a:r>
            <a:rPr lang="it-IT"/>
            <a:t>Missione: 99: SERVIZI PER CONTO TERZI</a:t>
          </a:r>
        </a:p>
      </dgm:t>
    </dgm:pt>
    <dgm:pt modelId="{E4F62DC8-3CBE-4DB5-A257-305096A20302}" type="parTrans" cxnId="{CE0E1452-3932-4EF5-BFB7-EA9BE3D86150}">
      <dgm:prSet/>
      <dgm:spPr/>
      <dgm:t>
        <a:bodyPr/>
        <a:lstStyle/>
        <a:p>
          <a:endParaRPr lang="it-IT"/>
        </a:p>
      </dgm:t>
    </dgm:pt>
    <dgm:pt modelId="{7BC8783E-10F5-4A45-82D2-3768BEDBA1C1}" type="sibTrans" cxnId="{CE0E1452-3932-4EF5-BFB7-EA9BE3D86150}">
      <dgm:prSet/>
      <dgm:spPr/>
      <dgm:t>
        <a:bodyPr/>
        <a:lstStyle/>
        <a:p>
          <a:endParaRPr lang="it-IT"/>
        </a:p>
      </dgm:t>
    </dgm:pt>
    <dgm:pt modelId="{80F6F3C1-5AF1-4561-A255-9227376F0AB3}">
      <dgm:prSet/>
      <dgm:spPr/>
      <dgm:t>
        <a:bodyPr/>
        <a:lstStyle/>
        <a:p>
          <a:pPr rtl="0"/>
          <a:r>
            <a:rPr lang="it-IT" b="1" dirty="0"/>
            <a:t>PROGRAMMI </a:t>
          </a:r>
        </a:p>
      </dgm:t>
    </dgm:pt>
    <dgm:pt modelId="{9B4139D7-3A42-45F5-A4E7-142F43B46912}" type="parTrans" cxnId="{480F23B7-8B3B-46AF-B361-00FF398FA4EB}">
      <dgm:prSet/>
      <dgm:spPr/>
      <dgm:t>
        <a:bodyPr/>
        <a:lstStyle/>
        <a:p>
          <a:endParaRPr lang="it-IT"/>
        </a:p>
      </dgm:t>
    </dgm:pt>
    <dgm:pt modelId="{1F159881-8383-42A9-BC48-005FE36284BC}" type="sibTrans" cxnId="{480F23B7-8B3B-46AF-B361-00FF398FA4EB}">
      <dgm:prSet/>
      <dgm:spPr/>
      <dgm:t>
        <a:bodyPr/>
        <a:lstStyle/>
        <a:p>
          <a:endParaRPr lang="it-IT"/>
        </a:p>
      </dgm:t>
    </dgm:pt>
    <dgm:pt modelId="{B5D82784-D610-418D-87A9-23D28CC426D1}">
      <dgm:prSet/>
      <dgm:spPr/>
      <dgm:t>
        <a:bodyPr/>
        <a:lstStyle/>
        <a:p>
          <a:pPr rtl="0"/>
          <a:r>
            <a:rPr lang="it-IT"/>
            <a:t>Programma 1.1: Organi istituzionali</a:t>
          </a:r>
        </a:p>
      </dgm:t>
    </dgm:pt>
    <dgm:pt modelId="{0D2D7F88-F640-403F-88F7-3CFDF449F663}" type="parTrans" cxnId="{D63B9615-2159-41D3-9AA6-1EB777108B33}">
      <dgm:prSet/>
      <dgm:spPr/>
      <dgm:t>
        <a:bodyPr/>
        <a:lstStyle/>
        <a:p>
          <a:endParaRPr lang="it-IT"/>
        </a:p>
      </dgm:t>
    </dgm:pt>
    <dgm:pt modelId="{1E4651F8-0807-434D-B030-3A74F8B69F82}" type="sibTrans" cxnId="{D63B9615-2159-41D3-9AA6-1EB777108B33}">
      <dgm:prSet/>
      <dgm:spPr/>
      <dgm:t>
        <a:bodyPr/>
        <a:lstStyle/>
        <a:p>
          <a:endParaRPr lang="it-IT"/>
        </a:p>
      </dgm:t>
    </dgm:pt>
    <dgm:pt modelId="{76B9F26B-7458-46D7-B3FE-959AC79A8F62}">
      <dgm:prSet/>
      <dgm:spPr/>
      <dgm:t>
        <a:bodyPr/>
        <a:lstStyle/>
        <a:p>
          <a:pPr rtl="0"/>
          <a:r>
            <a:rPr lang="it-IT"/>
            <a:t>Programma 1.2 : Segreteria generale</a:t>
          </a:r>
        </a:p>
      </dgm:t>
    </dgm:pt>
    <dgm:pt modelId="{2EFC69F6-94C4-4981-80CE-9D9992E549B0}" type="parTrans" cxnId="{FE414BF2-6B2C-43E5-B731-05B779480C8E}">
      <dgm:prSet/>
      <dgm:spPr/>
      <dgm:t>
        <a:bodyPr/>
        <a:lstStyle/>
        <a:p>
          <a:endParaRPr lang="it-IT"/>
        </a:p>
      </dgm:t>
    </dgm:pt>
    <dgm:pt modelId="{2E914FEC-DB92-4A82-85EF-443241E70163}" type="sibTrans" cxnId="{FE414BF2-6B2C-43E5-B731-05B779480C8E}">
      <dgm:prSet/>
      <dgm:spPr/>
      <dgm:t>
        <a:bodyPr/>
        <a:lstStyle/>
        <a:p>
          <a:endParaRPr lang="it-IT"/>
        </a:p>
      </dgm:t>
    </dgm:pt>
    <dgm:pt modelId="{DBF8A25F-D6AD-4295-8563-6B1C6A70B7B0}">
      <dgm:prSet/>
      <dgm:spPr/>
      <dgm:t>
        <a:bodyPr/>
        <a:lstStyle/>
        <a:p>
          <a:pPr rtl="0"/>
          <a:r>
            <a:rPr lang="it-IT"/>
            <a:t>Programma 1.10: Risorse umane</a:t>
          </a:r>
        </a:p>
      </dgm:t>
    </dgm:pt>
    <dgm:pt modelId="{70C6CAFC-B99D-4876-8E70-1B2E61DB6850}" type="parTrans" cxnId="{E5C5CF7B-F13E-4989-8920-806142E6ABD2}">
      <dgm:prSet/>
      <dgm:spPr/>
      <dgm:t>
        <a:bodyPr/>
        <a:lstStyle/>
        <a:p>
          <a:endParaRPr lang="it-IT"/>
        </a:p>
      </dgm:t>
    </dgm:pt>
    <dgm:pt modelId="{23F964B8-FE83-4263-A627-FC375E873D79}" type="sibTrans" cxnId="{E5C5CF7B-F13E-4989-8920-806142E6ABD2}">
      <dgm:prSet/>
      <dgm:spPr/>
      <dgm:t>
        <a:bodyPr/>
        <a:lstStyle/>
        <a:p>
          <a:endParaRPr lang="it-IT"/>
        </a:p>
      </dgm:t>
    </dgm:pt>
    <dgm:pt modelId="{73B02895-2706-47AF-81C3-AA9A92FB3684}">
      <dgm:prSet/>
      <dgm:spPr/>
      <dgm:t>
        <a:bodyPr/>
        <a:lstStyle/>
        <a:p>
          <a:pPr rtl="0"/>
          <a:r>
            <a:rPr lang="it-IT"/>
            <a:t>Programma 16.1: Sviluppo del settore agricolo e del sistema agroalimentare</a:t>
          </a:r>
        </a:p>
      </dgm:t>
    </dgm:pt>
    <dgm:pt modelId="{B674BD67-E67B-4D9A-A9D8-D48C91015900}" type="parTrans" cxnId="{0D6100AF-60EA-4165-8DDD-F34344B294BA}">
      <dgm:prSet/>
      <dgm:spPr/>
      <dgm:t>
        <a:bodyPr/>
        <a:lstStyle/>
        <a:p>
          <a:endParaRPr lang="it-IT"/>
        </a:p>
      </dgm:t>
    </dgm:pt>
    <dgm:pt modelId="{22F0504B-E6E1-4EA6-9424-630A27EF9DB4}" type="sibTrans" cxnId="{0D6100AF-60EA-4165-8DDD-F34344B294BA}">
      <dgm:prSet/>
      <dgm:spPr/>
      <dgm:t>
        <a:bodyPr/>
        <a:lstStyle/>
        <a:p>
          <a:endParaRPr lang="it-IT"/>
        </a:p>
      </dgm:t>
    </dgm:pt>
    <dgm:pt modelId="{7B62883B-B643-465C-B730-DE1C0C27EC0D}">
      <dgm:prSet/>
      <dgm:spPr/>
      <dgm:t>
        <a:bodyPr/>
        <a:lstStyle/>
        <a:p>
          <a:pPr rtl="0"/>
          <a:r>
            <a:rPr lang="it-IT"/>
            <a:t>Programma 99.1: Servizi per conto terzi - Partite di giro</a:t>
          </a:r>
        </a:p>
      </dgm:t>
    </dgm:pt>
    <dgm:pt modelId="{51313D10-9D30-4E93-A3BF-3E909F524C1B}" type="parTrans" cxnId="{FDEF1AA2-661D-4906-89E6-15A4C9108D49}">
      <dgm:prSet/>
      <dgm:spPr/>
      <dgm:t>
        <a:bodyPr/>
        <a:lstStyle/>
        <a:p>
          <a:endParaRPr lang="it-IT"/>
        </a:p>
      </dgm:t>
    </dgm:pt>
    <dgm:pt modelId="{59F473EC-3B21-4E28-B079-47252F651BC8}" type="sibTrans" cxnId="{FDEF1AA2-661D-4906-89E6-15A4C9108D49}">
      <dgm:prSet/>
      <dgm:spPr/>
      <dgm:t>
        <a:bodyPr/>
        <a:lstStyle/>
        <a:p>
          <a:endParaRPr lang="it-IT"/>
        </a:p>
      </dgm:t>
    </dgm:pt>
    <dgm:pt modelId="{BF8A043F-71A4-489A-9208-CE07931B9C7F}" type="pres">
      <dgm:prSet presAssocID="{E1B02556-2B1F-4C95-82F1-90E7B240C282}" presName="Name0" presStyleCnt="0">
        <dgm:presLayoutVars>
          <dgm:dir/>
          <dgm:animLvl val="lvl"/>
          <dgm:resizeHandles val="exact"/>
        </dgm:presLayoutVars>
      </dgm:prSet>
      <dgm:spPr/>
    </dgm:pt>
    <dgm:pt modelId="{A3A3DF0B-2B6A-49AF-B900-DED41E131176}" type="pres">
      <dgm:prSet presAssocID="{058600F8-4952-4CC8-92A0-AD2AD0942A7B}" presName="linNode" presStyleCnt="0"/>
      <dgm:spPr/>
    </dgm:pt>
    <dgm:pt modelId="{FA3A2BF5-2459-4A07-804F-27E9902C3F6C}" type="pres">
      <dgm:prSet presAssocID="{058600F8-4952-4CC8-92A0-AD2AD0942A7B}" presName="parentText" presStyleLbl="node1" presStyleIdx="0" presStyleCnt="1">
        <dgm:presLayoutVars>
          <dgm:chMax val="1"/>
          <dgm:bulletEnabled val="1"/>
        </dgm:presLayoutVars>
      </dgm:prSet>
      <dgm:spPr/>
    </dgm:pt>
    <dgm:pt modelId="{D2559257-7C47-42E6-B4A0-D3383DDF3CB8}" type="pres">
      <dgm:prSet presAssocID="{058600F8-4952-4CC8-92A0-AD2AD0942A7B}" presName="descendantText" presStyleLbl="alignAccFollowNode1" presStyleIdx="0" presStyleCnt="1">
        <dgm:presLayoutVars>
          <dgm:bulletEnabled val="1"/>
        </dgm:presLayoutVars>
      </dgm:prSet>
      <dgm:spPr/>
    </dgm:pt>
  </dgm:ptLst>
  <dgm:cxnLst>
    <dgm:cxn modelId="{207A1A0B-CD02-46F2-A60E-2C86AF6FB476}" type="presOf" srcId="{D7BFCA42-FBD7-4A0B-A61D-46446FAAD88C}" destId="{D2559257-7C47-42E6-B4A0-D3383DDF3CB8}" srcOrd="0" destOrd="2" presId="urn:microsoft.com/office/officeart/2005/8/layout/vList5"/>
    <dgm:cxn modelId="{64F4E90E-1E39-4DB2-A537-BF18012EEC09}" type="presOf" srcId="{73B02895-2706-47AF-81C3-AA9A92FB3684}" destId="{D2559257-7C47-42E6-B4A0-D3383DDF3CB8}" srcOrd="0" destOrd="8" presId="urn:microsoft.com/office/officeart/2005/8/layout/vList5"/>
    <dgm:cxn modelId="{D63B9615-2159-41D3-9AA6-1EB777108B33}" srcId="{80F6F3C1-5AF1-4561-A255-9227376F0AB3}" destId="{B5D82784-D610-418D-87A9-23D28CC426D1}" srcOrd="0" destOrd="0" parTransId="{0D2D7F88-F640-403F-88F7-3CFDF449F663}" sibTransId="{1E4651F8-0807-434D-B030-3A74F8B69F82}"/>
    <dgm:cxn modelId="{51AA7520-B5F9-4A86-A5CB-CFF85D6712AC}" type="presOf" srcId="{CEC1F984-AC86-4D4F-B236-F081F66F992F}" destId="{D2559257-7C47-42E6-B4A0-D3383DDF3CB8}" srcOrd="0" destOrd="3" presId="urn:microsoft.com/office/officeart/2005/8/layout/vList5"/>
    <dgm:cxn modelId="{3CCA9543-3D4D-45C8-9D07-2B31B7763969}" type="presOf" srcId="{B5D82784-D610-418D-87A9-23D28CC426D1}" destId="{D2559257-7C47-42E6-B4A0-D3383DDF3CB8}" srcOrd="0" destOrd="5" presId="urn:microsoft.com/office/officeart/2005/8/layout/vList5"/>
    <dgm:cxn modelId="{3475C944-B09A-4AE6-B3E3-A8009B8BE1EA}" type="presOf" srcId="{BE0671E0-AD3B-4504-8699-3ABB9325A899}" destId="{D2559257-7C47-42E6-B4A0-D3383DDF3CB8}" srcOrd="0" destOrd="0" presId="urn:microsoft.com/office/officeart/2005/8/layout/vList5"/>
    <dgm:cxn modelId="{477CD044-E64F-4FC5-8B0C-E9BE54BF590A}" type="presOf" srcId="{E1B02556-2B1F-4C95-82F1-90E7B240C282}" destId="{BF8A043F-71A4-489A-9208-CE07931B9C7F}" srcOrd="0" destOrd="0" presId="urn:microsoft.com/office/officeart/2005/8/layout/vList5"/>
    <dgm:cxn modelId="{3FB10247-E14C-42BB-95C5-D4EFAE3A6D1A}" type="presOf" srcId="{76B9F26B-7458-46D7-B3FE-959AC79A8F62}" destId="{D2559257-7C47-42E6-B4A0-D3383DDF3CB8}" srcOrd="0" destOrd="6" presId="urn:microsoft.com/office/officeart/2005/8/layout/vList5"/>
    <dgm:cxn modelId="{47E07347-03EE-428A-8711-6613283B35D9}" srcId="{BE0671E0-AD3B-4504-8699-3ABB9325A899}" destId="{7334841D-2303-4735-8603-1CC1D25D979E}" srcOrd="0" destOrd="0" parTransId="{130FD0DA-AB4D-4EB4-9CF5-91266113335A}" sibTransId="{C7F23702-6EB1-45A0-9EB6-E8C00712F51F}"/>
    <dgm:cxn modelId="{D920DA4E-255F-4E26-8B71-0D5E3D04A21B}" type="presOf" srcId="{7334841D-2303-4735-8603-1CC1D25D979E}" destId="{D2559257-7C47-42E6-B4A0-D3383DDF3CB8}" srcOrd="0" destOrd="1" presId="urn:microsoft.com/office/officeart/2005/8/layout/vList5"/>
    <dgm:cxn modelId="{CE0E1452-3932-4EF5-BFB7-EA9BE3D86150}" srcId="{BE0671E0-AD3B-4504-8699-3ABB9325A899}" destId="{CEC1F984-AC86-4D4F-B236-F081F66F992F}" srcOrd="2" destOrd="0" parTransId="{E4F62DC8-3CBE-4DB5-A257-305096A20302}" sibTransId="{7BC8783E-10F5-4A45-82D2-3768BEDBA1C1}"/>
    <dgm:cxn modelId="{762E3775-D1AC-4B03-9474-3F43606B55F2}" type="presOf" srcId="{80F6F3C1-5AF1-4561-A255-9227376F0AB3}" destId="{D2559257-7C47-42E6-B4A0-D3383DDF3CB8}" srcOrd="0" destOrd="4" presId="urn:microsoft.com/office/officeart/2005/8/layout/vList5"/>
    <dgm:cxn modelId="{E5C5CF7B-F13E-4989-8920-806142E6ABD2}" srcId="{80F6F3C1-5AF1-4561-A255-9227376F0AB3}" destId="{DBF8A25F-D6AD-4295-8563-6B1C6A70B7B0}" srcOrd="2" destOrd="0" parTransId="{70C6CAFC-B99D-4876-8E70-1B2E61DB6850}" sibTransId="{23F964B8-FE83-4263-A627-FC375E873D79}"/>
    <dgm:cxn modelId="{043F67A0-2D08-411C-9D3E-85F3EC1281A5}" type="presOf" srcId="{058600F8-4952-4CC8-92A0-AD2AD0942A7B}" destId="{FA3A2BF5-2459-4A07-804F-27E9902C3F6C}" srcOrd="0" destOrd="0" presId="urn:microsoft.com/office/officeart/2005/8/layout/vList5"/>
    <dgm:cxn modelId="{FDEF1AA2-661D-4906-89E6-15A4C9108D49}" srcId="{80F6F3C1-5AF1-4561-A255-9227376F0AB3}" destId="{7B62883B-B643-465C-B730-DE1C0C27EC0D}" srcOrd="4" destOrd="0" parTransId="{51313D10-9D30-4E93-A3BF-3E909F524C1B}" sibTransId="{59F473EC-3B21-4E28-B079-47252F651BC8}"/>
    <dgm:cxn modelId="{13050CAD-FAA1-4F4B-8ADA-0B3851FE8C47}" srcId="{E1B02556-2B1F-4C95-82F1-90E7B240C282}" destId="{058600F8-4952-4CC8-92A0-AD2AD0942A7B}" srcOrd="0" destOrd="0" parTransId="{F0B01098-28DC-465A-9E9F-DDDFDE426BDC}" sibTransId="{B40BFD40-BC39-4149-9031-9AC0BF09963F}"/>
    <dgm:cxn modelId="{0D6100AF-60EA-4165-8DDD-F34344B294BA}" srcId="{80F6F3C1-5AF1-4561-A255-9227376F0AB3}" destId="{73B02895-2706-47AF-81C3-AA9A92FB3684}" srcOrd="3" destOrd="0" parTransId="{B674BD67-E67B-4D9A-A9D8-D48C91015900}" sibTransId="{22F0504B-E6E1-4EA6-9424-630A27EF9DB4}"/>
    <dgm:cxn modelId="{E7D93EAF-FEBC-49CD-8A4D-95D064E4A643}" srcId="{058600F8-4952-4CC8-92A0-AD2AD0942A7B}" destId="{BE0671E0-AD3B-4504-8699-3ABB9325A899}" srcOrd="0" destOrd="0" parTransId="{21D8808D-4CF4-4B7E-92D4-6555B40A1C8E}" sibTransId="{910C1548-721B-41E2-92D6-7618876B423D}"/>
    <dgm:cxn modelId="{480F23B7-8B3B-46AF-B361-00FF398FA4EB}" srcId="{058600F8-4952-4CC8-92A0-AD2AD0942A7B}" destId="{80F6F3C1-5AF1-4561-A255-9227376F0AB3}" srcOrd="1" destOrd="0" parTransId="{9B4139D7-3A42-45F5-A4E7-142F43B46912}" sibTransId="{1F159881-8383-42A9-BC48-005FE36284BC}"/>
    <dgm:cxn modelId="{D43448C2-D1E1-472C-8F4F-34E85ACF112F}" type="presOf" srcId="{DBF8A25F-D6AD-4295-8563-6B1C6A70B7B0}" destId="{D2559257-7C47-42E6-B4A0-D3383DDF3CB8}" srcOrd="0" destOrd="7" presId="urn:microsoft.com/office/officeart/2005/8/layout/vList5"/>
    <dgm:cxn modelId="{E86D6CD6-B102-4829-9832-0C655C9EAC5E}" type="presOf" srcId="{7B62883B-B643-465C-B730-DE1C0C27EC0D}" destId="{D2559257-7C47-42E6-B4A0-D3383DDF3CB8}" srcOrd="0" destOrd="9" presId="urn:microsoft.com/office/officeart/2005/8/layout/vList5"/>
    <dgm:cxn modelId="{E2B597F0-8C0D-4A8F-865D-81B02DF72E61}" srcId="{BE0671E0-AD3B-4504-8699-3ABB9325A899}" destId="{D7BFCA42-FBD7-4A0B-A61D-46446FAAD88C}" srcOrd="1" destOrd="0" parTransId="{41FEDB6D-D43F-44C4-978F-F756F18D5C40}" sibTransId="{C302948F-687F-45F2-A8E2-8A5397E26E01}"/>
    <dgm:cxn modelId="{FE414BF2-6B2C-43E5-B731-05B779480C8E}" srcId="{80F6F3C1-5AF1-4561-A255-9227376F0AB3}" destId="{76B9F26B-7458-46D7-B3FE-959AC79A8F62}" srcOrd="1" destOrd="0" parTransId="{2EFC69F6-94C4-4981-80CE-9D9992E549B0}" sibTransId="{2E914FEC-DB92-4A82-85EF-443241E70163}"/>
    <dgm:cxn modelId="{7B396539-45A7-48D2-8065-489976EB1A25}" type="presParOf" srcId="{BF8A043F-71A4-489A-9208-CE07931B9C7F}" destId="{A3A3DF0B-2B6A-49AF-B900-DED41E131176}" srcOrd="0" destOrd="0" presId="urn:microsoft.com/office/officeart/2005/8/layout/vList5"/>
    <dgm:cxn modelId="{1DE62E6C-FECD-43B1-BE57-26BEB419DF25}" type="presParOf" srcId="{A3A3DF0B-2B6A-49AF-B900-DED41E131176}" destId="{FA3A2BF5-2459-4A07-804F-27E9902C3F6C}" srcOrd="0" destOrd="0" presId="urn:microsoft.com/office/officeart/2005/8/layout/vList5"/>
    <dgm:cxn modelId="{505F8C29-0F70-4FEB-82A7-023A72D2BD94}" type="presParOf" srcId="{A3A3DF0B-2B6A-49AF-B900-DED41E131176}" destId="{D2559257-7C47-42E6-B4A0-D3383DDF3C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1026B-249C-4749-853C-58AE0E339AA5}"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17BEFB1C-3A58-E54D-B2CB-B7A66122E12D}">
      <dgm:prSet/>
      <dgm:spPr/>
      <dgm:t>
        <a:bodyPr/>
        <a:lstStyle/>
        <a:p>
          <a:pPr rtl="0"/>
          <a:r>
            <a:rPr lang="it-IT" baseline="0" dirty="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dirty="0"/>
        </a:p>
      </dgm:t>
    </dgm:pt>
    <dgm:pt modelId="{B65071D8-CFD7-CD46-AAA4-A2659BED5418}" type="parTrans" cxnId="{156C7B92-C8E1-684B-AF03-9435C47A9364}">
      <dgm:prSet/>
      <dgm:spPr/>
      <dgm:t>
        <a:bodyPr/>
        <a:lstStyle/>
        <a:p>
          <a:endParaRPr lang="it-IT"/>
        </a:p>
      </dgm:t>
    </dgm:pt>
    <dgm:pt modelId="{B0CB824B-CE41-7E43-B498-5E726A215B1F}" type="sibTrans" cxnId="{156C7B92-C8E1-684B-AF03-9435C47A9364}">
      <dgm:prSet/>
      <dgm:spPr/>
      <dgm:t>
        <a:bodyPr/>
        <a:lstStyle/>
        <a:p>
          <a:endParaRPr lang="it-IT"/>
        </a:p>
      </dgm:t>
    </dgm:pt>
    <dgm:pt modelId="{33557887-FD06-584B-8AA1-BA972A3B4CC8}">
      <dgm:prSet/>
      <dgm:spPr/>
      <dgm:t>
        <a:bodyPr/>
        <a:lstStyle/>
        <a:p>
          <a:pPr rtl="0"/>
          <a:r>
            <a:rPr lang="it-IT" baseline="0" dirty="0"/>
            <a:t>Fondi FEAGA e FEASR di cui al Regolamento (CE) n. 1306/2013;</a:t>
          </a:r>
          <a:endParaRPr lang="it-IT" dirty="0"/>
        </a:p>
      </dgm:t>
    </dgm:pt>
    <dgm:pt modelId="{11D1EDB8-8DD6-F642-A220-D0F67418D429}" type="parTrans" cxnId="{FA084016-6CA2-7549-B290-2C0DE8FE1C86}">
      <dgm:prSet/>
      <dgm:spPr/>
      <dgm:t>
        <a:bodyPr/>
        <a:lstStyle/>
        <a:p>
          <a:endParaRPr lang="it-IT"/>
        </a:p>
      </dgm:t>
    </dgm:pt>
    <dgm:pt modelId="{293F82D1-A89E-0D4A-B87B-EC5080C1E719}" type="sibTrans" cxnId="{FA084016-6CA2-7549-B290-2C0DE8FE1C86}">
      <dgm:prSet/>
      <dgm:spPr/>
      <dgm:t>
        <a:bodyPr/>
        <a:lstStyle/>
        <a:p>
          <a:endParaRPr lang="it-IT"/>
        </a:p>
      </dgm:t>
    </dgm:pt>
    <dgm:pt modelId="{1BADD744-A2A5-254E-AFE2-65EB1BD76A17}">
      <dgm:prSet/>
      <dgm:spPr/>
      <dgm:t>
        <a:bodyPr/>
        <a:lstStyle/>
        <a:p>
          <a:pPr rtl="0"/>
          <a:r>
            <a:rPr lang="it-IT" baseline="0" dirty="0"/>
            <a:t>Stato Italiano;</a:t>
          </a:r>
          <a:endParaRPr lang="it-IT" dirty="0"/>
        </a:p>
      </dgm:t>
    </dgm:pt>
    <dgm:pt modelId="{7CB27A14-6B67-B84E-838D-A4893AE0B45B}" type="parTrans" cxnId="{0AAA2B7A-782C-2E4E-A3AF-95019625110B}">
      <dgm:prSet/>
      <dgm:spPr/>
      <dgm:t>
        <a:bodyPr/>
        <a:lstStyle/>
        <a:p>
          <a:endParaRPr lang="it-IT"/>
        </a:p>
      </dgm:t>
    </dgm:pt>
    <dgm:pt modelId="{970B55CE-1992-1849-8006-6C32BD9B3EC0}" type="sibTrans" cxnId="{0AAA2B7A-782C-2E4E-A3AF-95019625110B}">
      <dgm:prSet/>
      <dgm:spPr/>
      <dgm:t>
        <a:bodyPr/>
        <a:lstStyle/>
        <a:p>
          <a:endParaRPr lang="it-IT"/>
        </a:p>
      </dgm:t>
    </dgm:pt>
    <dgm:pt modelId="{9C3AABCB-B641-4D45-8C71-B9487B74B6DC}">
      <dgm:prSet/>
      <dgm:spPr/>
      <dgm:t>
        <a:bodyPr/>
        <a:lstStyle/>
        <a:p>
          <a:pPr rtl="0"/>
          <a:r>
            <a:rPr lang="it-IT" baseline="0" dirty="0"/>
            <a:t>Regione Calabria.</a:t>
          </a:r>
          <a:endParaRPr lang="it-IT" dirty="0"/>
        </a:p>
      </dgm:t>
    </dgm:pt>
    <dgm:pt modelId="{5EBAD013-8473-3441-AF30-F9A124742846}" type="parTrans" cxnId="{1215A206-27EC-1A47-87D6-9A2DB120EA17}">
      <dgm:prSet/>
      <dgm:spPr/>
      <dgm:t>
        <a:bodyPr/>
        <a:lstStyle/>
        <a:p>
          <a:endParaRPr lang="it-IT"/>
        </a:p>
      </dgm:t>
    </dgm:pt>
    <dgm:pt modelId="{620FBEA4-BA45-9441-B11C-6C08EA541498}" type="sibTrans" cxnId="{1215A206-27EC-1A47-87D6-9A2DB120EA17}">
      <dgm:prSet/>
      <dgm:spPr/>
      <dgm:t>
        <a:bodyPr/>
        <a:lstStyle/>
        <a:p>
          <a:endParaRPr lang="it-IT"/>
        </a:p>
      </dgm:t>
    </dgm:pt>
    <dgm:pt modelId="{C236B47F-F35D-494C-84C2-01021E9EB4E6}" type="pres">
      <dgm:prSet presAssocID="{3DB1026B-249C-4749-853C-58AE0E339AA5}" presName="Name0" presStyleCnt="0">
        <dgm:presLayoutVars>
          <dgm:dir/>
          <dgm:animLvl val="lvl"/>
          <dgm:resizeHandles val="exact"/>
        </dgm:presLayoutVars>
      </dgm:prSet>
      <dgm:spPr/>
    </dgm:pt>
    <dgm:pt modelId="{8F731BD7-1E3A-4D4D-922F-DFC9271555E8}" type="pres">
      <dgm:prSet presAssocID="{17BEFB1C-3A58-E54D-B2CB-B7A66122E12D}" presName="composite" presStyleCnt="0"/>
      <dgm:spPr/>
    </dgm:pt>
    <dgm:pt modelId="{4EE814D9-D63F-2541-8A3E-15A9295D8D61}" type="pres">
      <dgm:prSet presAssocID="{17BEFB1C-3A58-E54D-B2CB-B7A66122E12D}" presName="parTx" presStyleLbl="alignNode1" presStyleIdx="0" presStyleCnt="1">
        <dgm:presLayoutVars>
          <dgm:chMax val="0"/>
          <dgm:chPref val="0"/>
          <dgm:bulletEnabled val="1"/>
        </dgm:presLayoutVars>
      </dgm:prSet>
      <dgm:spPr/>
    </dgm:pt>
    <dgm:pt modelId="{34193EFB-A956-F442-AD30-B10AB2B2F7C7}" type="pres">
      <dgm:prSet presAssocID="{17BEFB1C-3A58-E54D-B2CB-B7A66122E12D}" presName="desTx" presStyleLbl="alignAccFollowNode1" presStyleIdx="0" presStyleCnt="1">
        <dgm:presLayoutVars>
          <dgm:bulletEnabled val="1"/>
        </dgm:presLayoutVars>
      </dgm:prSet>
      <dgm:spPr/>
    </dgm:pt>
  </dgm:ptLst>
  <dgm:cxnLst>
    <dgm:cxn modelId="{1215A206-27EC-1A47-87D6-9A2DB120EA17}" srcId="{17BEFB1C-3A58-E54D-B2CB-B7A66122E12D}" destId="{9C3AABCB-B641-4D45-8C71-B9487B74B6DC}" srcOrd="2" destOrd="0" parTransId="{5EBAD013-8473-3441-AF30-F9A124742846}" sibTransId="{620FBEA4-BA45-9441-B11C-6C08EA541498}"/>
    <dgm:cxn modelId="{FA084016-6CA2-7549-B290-2C0DE8FE1C86}" srcId="{17BEFB1C-3A58-E54D-B2CB-B7A66122E12D}" destId="{33557887-FD06-584B-8AA1-BA972A3B4CC8}" srcOrd="0" destOrd="0" parTransId="{11D1EDB8-8DD6-F642-A220-D0F67418D429}" sibTransId="{293F82D1-A89E-0D4A-B87B-EC5080C1E719}"/>
    <dgm:cxn modelId="{42F54217-8641-B249-AAE1-3C3F03351CCA}" type="presOf" srcId="{9C3AABCB-B641-4D45-8C71-B9487B74B6DC}" destId="{34193EFB-A956-F442-AD30-B10AB2B2F7C7}" srcOrd="0" destOrd="2" presId="urn:microsoft.com/office/officeart/2005/8/layout/hList1"/>
    <dgm:cxn modelId="{4207816F-5808-6E4F-9EA3-A55FDD18D5EB}" type="presOf" srcId="{33557887-FD06-584B-8AA1-BA972A3B4CC8}" destId="{34193EFB-A956-F442-AD30-B10AB2B2F7C7}" srcOrd="0" destOrd="0" presId="urn:microsoft.com/office/officeart/2005/8/layout/hList1"/>
    <dgm:cxn modelId="{975A5276-3086-4F45-8C2C-E0137295D229}" type="presOf" srcId="{17BEFB1C-3A58-E54D-B2CB-B7A66122E12D}" destId="{4EE814D9-D63F-2541-8A3E-15A9295D8D61}" srcOrd="0" destOrd="0" presId="urn:microsoft.com/office/officeart/2005/8/layout/hList1"/>
    <dgm:cxn modelId="{0AAA2B7A-782C-2E4E-A3AF-95019625110B}" srcId="{17BEFB1C-3A58-E54D-B2CB-B7A66122E12D}" destId="{1BADD744-A2A5-254E-AFE2-65EB1BD76A17}" srcOrd="1" destOrd="0" parTransId="{7CB27A14-6B67-B84E-838D-A4893AE0B45B}" sibTransId="{970B55CE-1992-1849-8006-6C32BD9B3EC0}"/>
    <dgm:cxn modelId="{156C7B92-C8E1-684B-AF03-9435C47A9364}" srcId="{3DB1026B-249C-4749-853C-58AE0E339AA5}" destId="{17BEFB1C-3A58-E54D-B2CB-B7A66122E12D}" srcOrd="0" destOrd="0" parTransId="{B65071D8-CFD7-CD46-AAA4-A2659BED5418}" sibTransId="{B0CB824B-CE41-7E43-B498-5E726A215B1F}"/>
    <dgm:cxn modelId="{CD5ACAE2-2A57-684F-98BA-507E22E55B54}" type="presOf" srcId="{3DB1026B-249C-4749-853C-58AE0E339AA5}" destId="{C236B47F-F35D-494C-84C2-01021E9EB4E6}" srcOrd="0" destOrd="0" presId="urn:microsoft.com/office/officeart/2005/8/layout/hList1"/>
    <dgm:cxn modelId="{1CFFD2F7-4331-AE46-9406-0931F19E170F}" type="presOf" srcId="{1BADD744-A2A5-254E-AFE2-65EB1BD76A17}" destId="{34193EFB-A956-F442-AD30-B10AB2B2F7C7}" srcOrd="0" destOrd="1" presId="urn:microsoft.com/office/officeart/2005/8/layout/hList1"/>
    <dgm:cxn modelId="{C04F936F-9592-EB40-891C-1D597AD112F3}" type="presParOf" srcId="{C236B47F-F35D-494C-84C2-01021E9EB4E6}" destId="{8F731BD7-1E3A-4D4D-922F-DFC9271555E8}" srcOrd="0" destOrd="0" presId="urn:microsoft.com/office/officeart/2005/8/layout/hList1"/>
    <dgm:cxn modelId="{CE2AD296-FFB9-3445-8456-4ABA1302DB67}" type="presParOf" srcId="{8F731BD7-1E3A-4D4D-922F-DFC9271555E8}" destId="{4EE814D9-D63F-2541-8A3E-15A9295D8D61}" srcOrd="0" destOrd="0" presId="urn:microsoft.com/office/officeart/2005/8/layout/hList1"/>
    <dgm:cxn modelId="{3F3C4678-E53F-1542-B241-6F52F1DFE089}" type="presParOf" srcId="{8F731BD7-1E3A-4D4D-922F-DFC9271555E8}" destId="{34193EFB-A956-F442-AD30-B10AB2B2F7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a:t>Obiettivi strategici (3)</a:t>
          </a:r>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a:t>Obiettivi Operativi (8)</a:t>
          </a:r>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a:t>Indicatori (15), con Target e Fonte</a:t>
          </a:r>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a:t>Strutture (4) ed Uffici (12) coinvolte e relativo peso %</a:t>
          </a:r>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pt>
    <dgm:pt modelId="{1BB4C9F5-32BC-4935-856F-55996432001D}" type="pres">
      <dgm:prSet presAssocID="{B19E773F-5570-4E25-80E7-011143F0FDE7}" presName="connTx" presStyleLbl="parChTrans1D2" presStyleIdx="0" presStyleCnt="1"/>
      <dgm:spPr/>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pt>
    <dgm:pt modelId="{0D9F4FAA-34F4-465A-9237-CCEEB7CC46AA}" type="pres">
      <dgm:prSet presAssocID="{2E35F50B-71BC-4C7B-B6C0-8878908A1899}" presName="connTx" presStyleLbl="parChTrans1D3" presStyleIdx="0" presStyleCnt="2"/>
      <dgm:spPr/>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pt>
    <dgm:pt modelId="{66B614D6-6B6D-4065-89F2-E953C681AC86}" type="pres">
      <dgm:prSet presAssocID="{4081E774-BF76-45B6-BFC3-BE688F68D41B}" presName="connTx" presStyleLbl="parChTrans1D3" presStyleIdx="1" presStyleCnt="2"/>
      <dgm:spPr/>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7583D12D-430F-6D4A-A1BB-DD20F3843B87}" type="presOf" srcId="{B76768D9-6040-4940-82BC-1E63D05CB7A3}" destId="{39B238D7-DD9A-4699-8CD7-8E52CF0DFD7A}" srcOrd="0" destOrd="0" presId="urn:microsoft.com/office/officeart/2005/8/layout/hierarchy5"/>
    <dgm:cxn modelId="{B3D16D34-C1EC-4844-8A56-533CA50F7C26}" type="presOf" srcId="{4081E774-BF76-45B6-BFC3-BE688F68D41B}" destId="{499A2C15-7165-4B0E-8787-65BB663FAE2E}" srcOrd="0" destOrd="0" presId="urn:microsoft.com/office/officeart/2005/8/layout/hierarchy5"/>
    <dgm:cxn modelId="{34C4C444-B07C-3F47-A7D8-63D106D14F06}" type="presOf" srcId="{2E35F50B-71BC-4C7B-B6C0-8878908A1899}" destId="{F1699CC2-FDA0-4388-9468-EE79D2DAE2ED}" srcOrd="0" destOrd="0" presId="urn:microsoft.com/office/officeart/2005/8/layout/hierarchy5"/>
    <dgm:cxn modelId="{FA0B544C-3B61-D24B-AC2D-4279B6CCE9DC}" type="presOf" srcId="{78F0C443-1556-4549-AFC6-BCF6D0A4B5AF}" destId="{5F244E9F-3C65-4725-8A2C-3BA392496F0D}" srcOrd="0"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C2700A52-02B1-2F41-950A-D72AD479E6A3}" type="presOf" srcId="{A2DB24F6-C719-4061-A0FA-AD314E6B1892}" destId="{79509887-CB69-4482-A1BC-2DFE04511A06}" srcOrd="0"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13C89B6A-6596-CE4A-85C5-9DFD2BBDF52C}" type="presOf" srcId="{B19E773F-5570-4E25-80E7-011143F0FDE7}" destId="{1BB4C9F5-32BC-4935-856F-55996432001D}" srcOrd="1"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8AF5DF94-80D3-9547-A9DC-4277B071F0FA}" type="presOf" srcId="{B19E773F-5570-4E25-80E7-011143F0FDE7}" destId="{5D5F1A98-F290-4E7F-A5D2-9843E0FAC634}" srcOrd="0" destOrd="0" presId="urn:microsoft.com/office/officeart/2005/8/layout/hierarchy5"/>
    <dgm:cxn modelId="{54B472AD-CAA5-4A47-8902-7CF6500F2F7C}" srcId="{A2DB24F6-C719-4061-A0FA-AD314E6B1892}" destId="{B76768D9-6040-4940-82BC-1E63D05CB7A3}" srcOrd="0" destOrd="0" parTransId="{2E35F50B-71BC-4C7B-B6C0-8878908A1899}" sibTransId="{96E79353-C54F-4425-9628-0C55CE7C5B36}"/>
    <dgm:cxn modelId="{CDB076D0-2BCA-44F6-A365-973FF9BBB849}" srcId="{BD9676F7-7886-4B38-B8FA-CEE95624CB4E}" destId="{78F0C443-1556-4549-AFC6-BCF6D0A4B5AF}" srcOrd="0" destOrd="0" parTransId="{6190016D-A5B1-4577-AF1D-CA5A5FA3DC6A}" sibTransId="{3E07DFFC-8F0A-4473-B000-9CFEB909CEAA}"/>
    <dgm:cxn modelId="{087F4CDC-EB16-1A43-ABEC-1FDC3484851D}" type="presOf" srcId="{4081E774-BF76-45B6-BFC3-BE688F68D41B}" destId="{66B614D6-6B6D-4065-89F2-E953C681AC86}" srcOrd="1" destOrd="0" presId="urn:microsoft.com/office/officeart/2005/8/layout/hierarchy5"/>
    <dgm:cxn modelId="{608516E8-94B6-1345-9DA3-AF5A9CCCC591}" type="presOf" srcId="{BD9676F7-7886-4B38-B8FA-CEE95624CB4E}" destId="{C91CD50E-13D2-4F22-946E-AF6DCE78A27B}"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a:t>Gli obiettivi strategici dell’ARCEA riflettono la</a:t>
          </a:r>
          <a:r>
            <a:rPr lang="it-IT" i="1" baseline="0" dirty="0"/>
            <a:t> </a:t>
          </a:r>
          <a:r>
            <a:rPr lang="it-IT" i="1" baseline="0" dirty="0" err="1"/>
            <a:t>mission</a:t>
          </a:r>
          <a:r>
            <a:rPr lang="it-IT" baseline="0" dirty="0"/>
            <a:t> dell’Organismo Pagatore che si colloca in posizione di punto di </a:t>
          </a:r>
          <a:r>
            <a:rPr lang="it-IT" b="1" baseline="0" dirty="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a:t>Nello specifico, sono stati individuati i </a:t>
          </a:r>
          <a:r>
            <a:rPr lang="it-IT" b="1" baseline="0" dirty="0"/>
            <a:t>tre obiettivi strategici</a:t>
          </a:r>
          <a:r>
            <a:rPr lang="it-IT" baseline="0" dirty="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pt>
    <dgm:pt modelId="{C158259A-AF33-8F42-B2D9-0981EC819A5C}" type="pres">
      <dgm:prSet presAssocID="{52C370E7-9D4B-CA41-B9BB-6612E5E79052}" presName="vert1" presStyleCnt="0"/>
      <dgm:spPr/>
    </dgm:pt>
  </dgm:ptLst>
  <dgm:cxnLst>
    <dgm:cxn modelId="{28D93418-10BC-7C49-9070-EF13A61A08A9}" type="presOf" srcId="{CFEAA9F6-65E7-A541-AFD1-BA66D0B36813}" destId="{5F969A7F-1556-994B-BF0C-B3F971BBC0BF}" srcOrd="0" destOrd="0" presId="urn:microsoft.com/office/officeart/2008/layout/LinedList"/>
    <dgm:cxn modelId="{192A2E3D-113A-DD45-B8CF-F6062EDDE381}" type="presOf" srcId="{30AAF30D-2FE9-0540-B9AF-EE1A878C3C9D}" destId="{480D4FC3-74A8-C144-90D1-353400D96B61}" srcOrd="0" destOrd="0" presId="urn:microsoft.com/office/officeart/2008/layout/LinedList"/>
    <dgm:cxn modelId="{4100275E-0937-EA43-BF87-6FA57F121A36}" srcId="{CFEAA9F6-65E7-A541-AFD1-BA66D0B36813}" destId="{30AAF30D-2FE9-0540-B9AF-EE1A878C3C9D}" srcOrd="1" destOrd="0" parTransId="{0C558BA8-EA01-7740-82A5-426D1D145299}" sibTransId="{CC61F461-B12A-2043-BD3A-035C0272529C}"/>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BB39BE7B-53B0-6544-8F7F-756AA76A0AD1}" type="presOf" srcId="{52C370E7-9D4B-CA41-B9BB-6612E5E79052}" destId="{AE6CCA2F-0999-7743-8283-6818AE2DC086}" srcOrd="0" destOrd="0" presId="urn:microsoft.com/office/officeart/2008/layout/LinedList"/>
    <dgm:cxn modelId="{55D97F7F-23B4-0D41-90A4-87698D4557A8}" type="presOf" srcId="{8054D14C-81AA-F24F-A5ED-D989A12BC599}" destId="{147B64CC-3B8E-9D4C-9356-B5D00587B970}" srcOrd="0" destOrd="0" presId="urn:microsoft.com/office/officeart/2008/layout/LinedList"/>
    <dgm:cxn modelId="{E6435C48-D255-D349-B192-439F19DD3CCC}" type="presParOf" srcId="{5F969A7F-1556-994B-BF0C-B3F971BBC0BF}" destId="{0B9F645A-A7FB-7348-8F99-5DE446C9A7E0}" srcOrd="0" destOrd="0" presId="urn:microsoft.com/office/officeart/2008/layout/LinedList"/>
    <dgm:cxn modelId="{2E66089D-8317-BB4C-99B6-3A9D89938418}" type="presParOf" srcId="{5F969A7F-1556-994B-BF0C-B3F971BBC0BF}" destId="{B7E5E10F-AE99-A744-819C-BB15A89961D4}" srcOrd="1" destOrd="0" presId="urn:microsoft.com/office/officeart/2008/layout/LinedList"/>
    <dgm:cxn modelId="{6DAE48D3-69E4-D94E-B780-9D4F5314627C}" type="presParOf" srcId="{B7E5E10F-AE99-A744-819C-BB15A89961D4}" destId="{147B64CC-3B8E-9D4C-9356-B5D00587B970}" srcOrd="0" destOrd="0" presId="urn:microsoft.com/office/officeart/2008/layout/LinedList"/>
    <dgm:cxn modelId="{8643D66A-6097-B749-86EE-59DF33ADF120}" type="presParOf" srcId="{B7E5E10F-AE99-A744-819C-BB15A89961D4}" destId="{BC2DE570-8C0C-2C4C-94FE-660B8456C39E}" srcOrd="1" destOrd="0" presId="urn:microsoft.com/office/officeart/2008/layout/LinedList"/>
    <dgm:cxn modelId="{5C18800F-730A-9B42-81A0-77F65E7DD110}" type="presParOf" srcId="{5F969A7F-1556-994B-BF0C-B3F971BBC0BF}" destId="{2E0E44C1-CF09-384C-B874-E7D951FC077D}" srcOrd="2" destOrd="0" presId="urn:microsoft.com/office/officeart/2008/layout/LinedList"/>
    <dgm:cxn modelId="{EDABC203-D413-CF4B-B64A-BDC68BC3B16E}" type="presParOf" srcId="{5F969A7F-1556-994B-BF0C-B3F971BBC0BF}" destId="{A25D0C04-997D-FF4C-944F-F4A37B7D68A0}" srcOrd="3" destOrd="0" presId="urn:microsoft.com/office/officeart/2008/layout/LinedList"/>
    <dgm:cxn modelId="{35DD8425-5A90-A545-99AD-75AE3B4327F8}" type="presParOf" srcId="{A25D0C04-997D-FF4C-944F-F4A37B7D68A0}" destId="{480D4FC3-74A8-C144-90D1-353400D96B61}" srcOrd="0" destOrd="0" presId="urn:microsoft.com/office/officeart/2008/layout/LinedList"/>
    <dgm:cxn modelId="{CF002ABF-59F9-C446-B4E3-3DDCB80FCD84}" type="presParOf" srcId="{A25D0C04-997D-FF4C-944F-F4A37B7D68A0}" destId="{EC09F042-2942-ED49-9EB0-A71833423C7D}" srcOrd="1" destOrd="0" presId="urn:microsoft.com/office/officeart/2008/layout/LinedList"/>
    <dgm:cxn modelId="{2265B026-8280-9740-84DB-A88F99FE06BF}" type="presParOf" srcId="{5F969A7F-1556-994B-BF0C-B3F971BBC0BF}" destId="{AFC0E356-0B5E-FF42-B1F2-987BF4F7AAE0}" srcOrd="4" destOrd="0" presId="urn:microsoft.com/office/officeart/2008/layout/LinedList"/>
    <dgm:cxn modelId="{0F4BD056-116D-BE4A-9EAC-49FE56E26E28}" type="presParOf" srcId="{5F969A7F-1556-994B-BF0C-B3F971BBC0BF}" destId="{E5437833-926F-6746-8E83-E8F43C06309A}" srcOrd="5" destOrd="0" presId="urn:microsoft.com/office/officeart/2008/layout/LinedList"/>
    <dgm:cxn modelId="{B7CB0C92-1AE9-6847-8C00-8D9BDFDD74C1}" type="presParOf" srcId="{E5437833-926F-6746-8E83-E8F43C06309A}" destId="{AE6CCA2F-0999-7743-8283-6818AE2DC086}" srcOrd="0" destOrd="0" presId="urn:microsoft.com/office/officeart/2008/layout/LinedList"/>
    <dgm:cxn modelId="{4F6A3649-FA2A-254E-83CB-50F8D1118275}"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9B7AFFA4-F11A-FC44-A92E-AE3EA5A0DE59}" type="presOf" srcId="{7E5DC4B1-A80E-4243-B8CD-1C5595B0D88A}" destId="{857DE204-B6B2-BF42-9D0D-1581D5575350}" srcOrd="0" destOrd="0" presId="urn:microsoft.com/office/officeart/2008/layout/LinedList"/>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a:t>le azioni da porre in essere con la relativa tempistica;</a:t>
          </a:r>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a:t>la quantificazione delle risorse economiche, umane e strumentali;</a:t>
          </a:r>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a:t>le responsabilità organizzative.</a:t>
          </a:r>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a:t>uno o più indicatori; ad ogni indicatore è attribuito un target (valore programmato o atteso) annuale e semestrale;</a:t>
          </a:r>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552C0B26-4521-124F-A2BF-08F785DB7197}" srcId="{C0F5D1C3-5AC2-7A40-8FE8-582AFD799529}" destId="{83D510A5-6530-F949-A2B2-289694E524E2}" srcOrd="1" destOrd="0" parTransId="{6244FF8C-453B-0347-B6B6-296DCE0BD222}" sibTransId="{BAC48058-365D-494E-81A7-8DDBD053CE72}"/>
    <dgm:cxn modelId="{F559A338-DFC4-2B4C-9693-6711B83101E2}" srcId="{C0F5D1C3-5AC2-7A40-8FE8-582AFD799529}" destId="{06084DA6-BC9E-844E-A1C5-05D127BE4862}" srcOrd="0" destOrd="0" parTransId="{C289C25D-5B5C-8B4D-B73B-583FB328FFBD}" sibTransId="{6A281FD1-C287-B842-8D35-81222A5ED814}"/>
    <dgm:cxn modelId="{79793F39-D828-8F43-805F-9FD2C6A58F48}" type="presOf" srcId="{06084DA6-BC9E-844E-A1C5-05D127BE4862}" destId="{34A912B2-2C22-1A47-9F72-C2E9CBA2E4BF}"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1B43A049-F115-0447-AA06-460ED53D961C}" srcId="{B33FB7E6-E19C-454C-9664-F1C6554A441F}" destId="{C0F5D1C3-5AC2-7A40-8FE8-582AFD799529}" srcOrd="0" destOrd="0" parTransId="{5D29965F-AD6E-3F47-A8C8-D4F2E275841C}" sibTransId="{DC8043B3-7B8E-9949-8863-5E2F8A72C67C}"/>
    <dgm:cxn modelId="{D488A251-B91F-F842-A1E5-695E36640674}" srcId="{C0F5D1C3-5AC2-7A40-8FE8-582AFD799529}" destId="{E25E92B5-AFD1-F346-82FE-90BAA1890AFD}" srcOrd="5" destOrd="0" parTransId="{5B21F874-2213-5E4D-86F5-E0FF42538421}" sibTransId="{938C5CEB-A2DC-464B-ADBD-BEBECDE31CCB}"/>
    <dgm:cxn modelId="{5AA2BC55-02D9-E447-9AC5-ADFA3A8C883E}" srcId="{C0F5D1C3-5AC2-7A40-8FE8-582AFD799529}" destId="{A1CBCFB9-29F0-194B-B8BA-E32036B49905}" srcOrd="2" destOrd="0" parTransId="{0D609355-B009-0744-A539-DE4E16714C45}" sibTransId="{3151A720-CD3E-8447-8609-D42328FF800D}"/>
    <dgm:cxn modelId="{593D135B-4FF3-FE4E-BF6E-5E6F8AA64E32}" type="presOf" srcId="{A1CBCFB9-29F0-194B-B8BA-E32036B49905}" destId="{69030EC5-3F51-A045-9FA6-0C002DF901AC}"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83E0016D-183A-F248-BED2-887A471B9616}" type="presOf" srcId="{55667F79-5FBC-D645-97AC-94A3CFCD57CE}" destId="{2A7B7774-DC48-DC47-BB5A-5FA9964255DB}" srcOrd="0" destOrd="0" presId="urn:microsoft.com/office/officeart/2008/layout/LinedList"/>
    <dgm:cxn modelId="{7824E79E-A709-4745-8C00-21968BA18BBF}" type="presOf" srcId="{E25E92B5-AFD1-F346-82FE-90BAA1890AFD}" destId="{FEFF0039-E7CC-EC4F-8549-6049DBC97962}" srcOrd="0" destOrd="0" presId="urn:microsoft.com/office/officeart/2008/layout/LinedList"/>
    <dgm:cxn modelId="{720309B6-839E-F248-92F8-DE912C8787ED}" type="presOf" srcId="{C0F5D1C3-5AC2-7A40-8FE8-582AFD799529}" destId="{881A1FD5-150D-9E4D-B801-BC991AF24236}" srcOrd="0" destOrd="0" presId="urn:microsoft.com/office/officeart/2008/layout/LinedList"/>
    <dgm:cxn modelId="{C7A6D9D5-4FF0-6E4F-B0A9-95B4A28791E8}" type="presOf" srcId="{E61A4872-09E5-8648-AC3C-9CB98F883A16}" destId="{73144FD7-B66F-5849-BCAF-AAA5671E9128}" srcOrd="0" destOrd="0" presId="urn:microsoft.com/office/officeart/2008/layout/LinedList"/>
    <dgm:cxn modelId="{3FE1CCD7-12A3-B444-97D7-7CE31E8921A4}" type="presOf" srcId="{83D510A5-6530-F949-A2B2-289694E524E2}" destId="{03C68C65-F99A-3B41-AC63-EDDD950A80DB}" srcOrd="0" destOrd="0" presId="urn:microsoft.com/office/officeart/2008/layout/LinedList"/>
    <dgm:cxn modelId="{B6F068DC-5860-A244-B9D4-617FA8CEDE61}" srcId="{C0F5D1C3-5AC2-7A40-8FE8-582AFD799529}" destId="{55667F79-5FBC-D645-97AC-94A3CFCD57CE}" srcOrd="4" destOrd="0" parTransId="{C6657751-6B51-F348-B312-3E2029EB4A55}" sibTransId="{F7DDDB8D-D88E-6E4C-B39D-47177F2DBE93}"/>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pt>
    <dgm:pt modelId="{97276C56-3A1A-DC41-8757-A492D04C573C}" type="pres">
      <dgm:prSet presAssocID="{616E972E-2B4A-954D-B526-BF4041452EF6}" presName="parentText" presStyleLbl="node1" presStyleIdx="0" presStyleCnt="4">
        <dgm:presLayoutVars>
          <dgm:chMax val="0"/>
          <dgm:bulletEnabled val="1"/>
        </dgm:presLayoutVars>
      </dgm:prSet>
      <dgm:spPr/>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pt>
  </dgm:ptLst>
  <dgm:cxnLst>
    <dgm:cxn modelId="{2E656811-077A-EC40-9675-3A41FDB24407}" srcId="{CD3ACA4F-2B56-E545-8F16-237BF4A329EC}" destId="{616E972E-2B4A-954D-B526-BF4041452EF6}" srcOrd="0" destOrd="0" parTransId="{A65E5413-7BF7-6741-930D-AED623248C32}" sibTransId="{E18BC06E-A4F9-8B4A-A5D1-DABA83A93F5B}"/>
    <dgm:cxn modelId="{CAA84020-20A8-614E-A327-E07896FF1645}" srcId="{CD3ACA4F-2B56-E545-8F16-237BF4A329EC}" destId="{0693EBBE-EDE6-D446-9CAA-8F2029CDD619}" srcOrd="3" destOrd="0" parTransId="{E3C2ED97-BDAE-B842-B6AF-0AEC1F2565B9}" sibTransId="{70A55254-9915-2E4A-9F08-A042B8B57E90}"/>
    <dgm:cxn modelId="{FA129A79-0D67-ED4B-9A09-C14EB1916A2B}" type="presOf" srcId="{616E972E-2B4A-954D-B526-BF4041452EF6}" destId="{97276C56-3A1A-DC41-8757-A492D04C573C}" srcOrd="0" destOrd="0" presId="urn:microsoft.com/office/officeart/2005/8/layout/vList2"/>
    <dgm:cxn modelId="{FB09E286-F586-A64C-94FE-17089E820B5F}" type="presOf" srcId="{CD3ACA4F-2B56-E545-8F16-237BF4A329EC}" destId="{8213A012-6251-0041-BB35-99FEAFD2DF9A}" srcOrd="0" destOrd="0" presId="urn:microsoft.com/office/officeart/2005/8/layout/vList2"/>
    <dgm:cxn modelId="{91B41C8E-4C92-3748-A96C-3F521E5701E2}" type="presOf" srcId="{A8F10A71-3223-9C41-A5B8-403432540680}" destId="{23C70930-50FB-9A46-9C65-396D07B0789E}" srcOrd="0" destOrd="0" presId="urn:microsoft.com/office/officeart/2005/8/layout/vList2"/>
    <dgm:cxn modelId="{242440A7-4F2D-8041-BFDE-3A002F467511}" type="presOf" srcId="{B5805235-5C4B-5047-99FB-2CEBDE3CC01B}" destId="{9206A961-E3C2-CB43-8107-C0C829EADC33}" srcOrd="0" destOrd="0" presId="urn:microsoft.com/office/officeart/2005/8/layout/vList2"/>
    <dgm:cxn modelId="{7D156FCA-6D90-6E4D-9C7E-72869F6CEAEB}" srcId="{CD3ACA4F-2B56-E545-8F16-237BF4A329EC}" destId="{A8F10A71-3223-9C41-A5B8-403432540680}" srcOrd="2" destOrd="0" parTransId="{0E72E671-6ADB-2E4F-9277-471DFA096D79}" sibTransId="{A6D6F775-0FFB-4B4E-B110-AC56D5D788CC}"/>
    <dgm:cxn modelId="{CD856CE9-5E42-1243-BDA3-AB834993F61A}" srcId="{CD3ACA4F-2B56-E545-8F16-237BF4A329EC}" destId="{B5805235-5C4B-5047-99FB-2CEBDE3CC01B}" srcOrd="1" destOrd="0" parTransId="{91F9EECF-81FE-8A4C-B4FE-C7F1E63ED115}" sibTransId="{76ED0A3D-A1D8-1D48-8D47-0938F8AAF685}"/>
    <dgm:cxn modelId="{F12AF5F9-A4DC-5342-AF44-D04599505E2D}" type="presOf" srcId="{0693EBBE-EDE6-D446-9CAA-8F2029CDD619}" destId="{EE17F209-0FB2-9D4D-A65B-72B581B2D3B6}" srcOrd="0" destOrd="0" presId="urn:microsoft.com/office/officeart/2005/8/layout/vList2"/>
    <dgm:cxn modelId="{59A6882D-3022-E64F-A43F-617816181B99}" type="presParOf" srcId="{8213A012-6251-0041-BB35-99FEAFD2DF9A}" destId="{97276C56-3A1A-DC41-8757-A492D04C573C}" srcOrd="0" destOrd="0" presId="urn:microsoft.com/office/officeart/2005/8/layout/vList2"/>
    <dgm:cxn modelId="{40A74CAF-2F9B-E545-B1E9-F074C2118206}" type="presParOf" srcId="{8213A012-6251-0041-BB35-99FEAFD2DF9A}" destId="{75B69E40-1A52-F64E-B711-1F61BEA509BA}" srcOrd="1" destOrd="0" presId="urn:microsoft.com/office/officeart/2005/8/layout/vList2"/>
    <dgm:cxn modelId="{A3BCE86B-121E-EF41-950D-4CD524FDAA6E}" type="presParOf" srcId="{8213A012-6251-0041-BB35-99FEAFD2DF9A}" destId="{9206A961-E3C2-CB43-8107-C0C829EADC33}" srcOrd="2" destOrd="0" presId="urn:microsoft.com/office/officeart/2005/8/layout/vList2"/>
    <dgm:cxn modelId="{53A0D5B4-FC52-834F-8663-98B199765208}" type="presParOf" srcId="{8213A012-6251-0041-BB35-99FEAFD2DF9A}" destId="{473BD72F-FB7C-0D46-9778-2B32B07109E4}" srcOrd="3" destOrd="0" presId="urn:microsoft.com/office/officeart/2005/8/layout/vList2"/>
    <dgm:cxn modelId="{02D3D5E8-2865-4D43-BC89-16BB1690B041}" type="presParOf" srcId="{8213A012-6251-0041-BB35-99FEAFD2DF9A}" destId="{23C70930-50FB-9A46-9C65-396D07B0789E}" srcOrd="4" destOrd="0" presId="urn:microsoft.com/office/officeart/2005/8/layout/vList2"/>
    <dgm:cxn modelId="{F1793348-6972-6542-AC0D-7BE71422C7C5}" type="presParOf" srcId="{8213A012-6251-0041-BB35-99FEAFD2DF9A}" destId="{7B71E971-DB2D-5345-9AF1-E28790638D46}" srcOrd="5" destOrd="0" presId="urn:microsoft.com/office/officeart/2005/8/layout/vList2"/>
    <dgm:cxn modelId="{9ECFA9BC-11D2-164F-93C2-9CF19E91A395}"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32329C-1F49-4B40-8EF9-F092949A83C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11CC1592-7268-C64B-B257-6FAAD4D9A2C2}">
      <dgm:prSet/>
      <dgm:spPr/>
      <dgm:t>
        <a:bodyPr/>
        <a:lstStyle/>
        <a:p>
          <a:pPr rtl="0"/>
          <a:r>
            <a:rPr lang="it-IT" baseline="0" dirty="0"/>
            <a:t>La Direzione, in relazione alle proprie strategie, definisce un Piano della performance triennale, integrato ed aggiornato annualmente.</a:t>
          </a:r>
          <a:endParaRPr lang="it-IT" dirty="0"/>
        </a:p>
      </dgm:t>
    </dgm:pt>
    <dgm:pt modelId="{27A8D43D-4496-6A46-B319-110C11970974}" type="parTrans" cxnId="{6B1F9E7D-36F2-D040-AB4D-179D2461A8D8}">
      <dgm:prSet/>
      <dgm:spPr/>
      <dgm:t>
        <a:bodyPr/>
        <a:lstStyle/>
        <a:p>
          <a:endParaRPr lang="it-IT"/>
        </a:p>
      </dgm:t>
    </dgm:pt>
    <dgm:pt modelId="{A79943BF-0E3A-C84D-BABF-C56F9AEF0095}" type="sibTrans" cxnId="{6B1F9E7D-36F2-D040-AB4D-179D2461A8D8}">
      <dgm:prSet/>
      <dgm:spPr/>
      <dgm:t>
        <a:bodyPr/>
        <a:lstStyle/>
        <a:p>
          <a:endParaRPr lang="it-IT"/>
        </a:p>
      </dgm:t>
    </dgm:pt>
    <dgm:pt modelId="{349F3904-E215-D64D-AA5E-EDDBBF21472E}">
      <dgm:prSet/>
      <dgm:spPr/>
      <dgm:t>
        <a:bodyPr/>
        <a:lstStyle/>
        <a:p>
          <a:pPr rtl="0"/>
          <a:r>
            <a:rPr lang="it-IT" baseline="0" dirty="0"/>
            <a:t>Le strategie sono quindi trasposte in obiettivi strategici e operativi che, con i relativi indicatori, vengono assegnati attraverso un processo di concertazione ai dirigenti e al personale dell’Agenzia.</a:t>
          </a:r>
          <a:endParaRPr lang="it-IT" dirty="0"/>
        </a:p>
      </dgm:t>
    </dgm:pt>
    <dgm:pt modelId="{F9662F94-7D2E-E349-A40B-FFB951306B3A}" type="parTrans" cxnId="{D66AEEE1-DCEB-B44C-9831-8DAC4C90525E}">
      <dgm:prSet/>
      <dgm:spPr/>
      <dgm:t>
        <a:bodyPr/>
        <a:lstStyle/>
        <a:p>
          <a:endParaRPr lang="it-IT"/>
        </a:p>
      </dgm:t>
    </dgm:pt>
    <dgm:pt modelId="{8485C2A7-41BB-BA4B-8DB0-0DEB967C808B}" type="sibTrans" cxnId="{D66AEEE1-DCEB-B44C-9831-8DAC4C90525E}">
      <dgm:prSet/>
      <dgm:spPr/>
      <dgm:t>
        <a:bodyPr/>
        <a:lstStyle/>
        <a:p>
          <a:endParaRPr lang="it-IT"/>
        </a:p>
      </dgm:t>
    </dgm:pt>
    <dgm:pt modelId="{192CFAD0-E868-5F43-8577-3C2580991E93}">
      <dgm:prSet/>
      <dgm:spPr/>
      <dgm:t>
        <a:bodyPr/>
        <a:lstStyle/>
        <a:p>
          <a:pPr rtl="0"/>
          <a:r>
            <a:rPr lang="it-IT" baseline="0"/>
            <a:t>Il Piano della performance, adottato con Decreto del Direttore, viene pubblicato sul sito web istituzionale dell’Agenzia (</a:t>
          </a:r>
          <a:r>
            <a:rPr lang="it-IT" u="sng" baseline="0">
              <a:hlinkClick xmlns:r="http://schemas.openxmlformats.org/officeDocument/2006/relationships" r:id="rId1"/>
            </a:rPr>
            <a:t>www.arcea.it</a:t>
          </a:r>
          <a:r>
            <a:rPr lang="it-IT" baseline="0"/>
            <a:t>).</a:t>
          </a:r>
          <a:endParaRPr lang="it-IT"/>
        </a:p>
      </dgm:t>
    </dgm:pt>
    <dgm:pt modelId="{165C61B8-D1E7-5943-A172-3E4A9701DB6E}" type="parTrans" cxnId="{19D5FF1A-181C-1E43-A6BB-FC530339A3E9}">
      <dgm:prSet/>
      <dgm:spPr/>
      <dgm:t>
        <a:bodyPr/>
        <a:lstStyle/>
        <a:p>
          <a:endParaRPr lang="it-IT"/>
        </a:p>
      </dgm:t>
    </dgm:pt>
    <dgm:pt modelId="{9457F0B6-6A67-AB4C-8A6B-40DFAAAC321C}" type="sibTrans" cxnId="{19D5FF1A-181C-1E43-A6BB-FC530339A3E9}">
      <dgm:prSet/>
      <dgm:spPr/>
      <dgm:t>
        <a:bodyPr/>
        <a:lstStyle/>
        <a:p>
          <a:endParaRPr lang="it-IT"/>
        </a:p>
      </dgm:t>
    </dgm:pt>
    <dgm:pt modelId="{87E7C20D-CECF-3E4F-B822-EFFF70B07EEF}">
      <dgm:prSet/>
      <dgm:spPr/>
      <dgm:t>
        <a:bodyPr/>
        <a:lstStyle/>
        <a:p>
          <a:pPr rtl="0"/>
          <a:r>
            <a:rPr lang="it-IT" baseline="0" dirty="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dirty="0"/>
        </a:p>
      </dgm:t>
    </dgm:pt>
    <dgm:pt modelId="{23F58949-4B6A-2840-A1E9-6B596DEC30B6}" type="parTrans" cxnId="{F51D26E4-0374-4A46-BB5E-DB30029BEC8F}">
      <dgm:prSet/>
      <dgm:spPr/>
      <dgm:t>
        <a:bodyPr/>
        <a:lstStyle/>
        <a:p>
          <a:endParaRPr lang="it-IT"/>
        </a:p>
      </dgm:t>
    </dgm:pt>
    <dgm:pt modelId="{3D8688BD-DB04-3149-B0A8-475109F129DB}" type="sibTrans" cxnId="{F51D26E4-0374-4A46-BB5E-DB30029BEC8F}">
      <dgm:prSet/>
      <dgm:spPr/>
      <dgm:t>
        <a:bodyPr/>
        <a:lstStyle/>
        <a:p>
          <a:endParaRPr lang="it-IT"/>
        </a:p>
      </dgm:t>
    </dgm:pt>
    <dgm:pt modelId="{26F04B3C-98F2-5243-9461-519E440C5C11}" type="pres">
      <dgm:prSet presAssocID="{BA32329C-1F49-4B40-8EF9-F092949A83CF}" presName="vert0" presStyleCnt="0">
        <dgm:presLayoutVars>
          <dgm:dir/>
          <dgm:animOne val="branch"/>
          <dgm:animLvl val="lvl"/>
        </dgm:presLayoutVars>
      </dgm:prSet>
      <dgm:spPr/>
    </dgm:pt>
    <dgm:pt modelId="{37C89EE8-1018-C642-9A78-EAEB968A570F}" type="pres">
      <dgm:prSet presAssocID="{11CC1592-7268-C64B-B257-6FAAD4D9A2C2}" presName="thickLine" presStyleLbl="alignNode1" presStyleIdx="0" presStyleCnt="4"/>
      <dgm:spPr/>
    </dgm:pt>
    <dgm:pt modelId="{30DAA4AE-BD04-104C-BF8D-5BE3A1689F58}" type="pres">
      <dgm:prSet presAssocID="{11CC1592-7268-C64B-B257-6FAAD4D9A2C2}" presName="horz1" presStyleCnt="0"/>
      <dgm:spPr/>
    </dgm:pt>
    <dgm:pt modelId="{F1534E8E-D3AC-D242-AA22-339D47691731}" type="pres">
      <dgm:prSet presAssocID="{11CC1592-7268-C64B-B257-6FAAD4D9A2C2}" presName="tx1" presStyleLbl="revTx" presStyleIdx="0" presStyleCnt="4"/>
      <dgm:spPr/>
    </dgm:pt>
    <dgm:pt modelId="{70F958C1-53E4-E847-9CE0-7E8708CE0533}" type="pres">
      <dgm:prSet presAssocID="{11CC1592-7268-C64B-B257-6FAAD4D9A2C2}" presName="vert1" presStyleCnt="0"/>
      <dgm:spPr/>
    </dgm:pt>
    <dgm:pt modelId="{546F3649-3DF7-3744-81A7-1B6F8AEECAAB}" type="pres">
      <dgm:prSet presAssocID="{349F3904-E215-D64D-AA5E-EDDBBF21472E}" presName="thickLine" presStyleLbl="alignNode1" presStyleIdx="1" presStyleCnt="4"/>
      <dgm:spPr/>
    </dgm:pt>
    <dgm:pt modelId="{52F0CCAC-8FDD-BA46-A800-95865FD6B3D1}" type="pres">
      <dgm:prSet presAssocID="{349F3904-E215-D64D-AA5E-EDDBBF21472E}" presName="horz1" presStyleCnt="0"/>
      <dgm:spPr/>
    </dgm:pt>
    <dgm:pt modelId="{7554F6E8-9E8E-3344-B7D6-48DC22C43F8C}" type="pres">
      <dgm:prSet presAssocID="{349F3904-E215-D64D-AA5E-EDDBBF21472E}" presName="tx1" presStyleLbl="revTx" presStyleIdx="1" presStyleCnt="4"/>
      <dgm:spPr/>
    </dgm:pt>
    <dgm:pt modelId="{B6E62DDA-D178-7945-BF4D-0AC5476B86A2}" type="pres">
      <dgm:prSet presAssocID="{349F3904-E215-D64D-AA5E-EDDBBF21472E}" presName="vert1" presStyleCnt="0"/>
      <dgm:spPr/>
    </dgm:pt>
    <dgm:pt modelId="{231D1BC2-70E9-3C44-A655-089662ACE63B}" type="pres">
      <dgm:prSet presAssocID="{192CFAD0-E868-5F43-8577-3C2580991E93}" presName="thickLine" presStyleLbl="alignNode1" presStyleIdx="2" presStyleCnt="4"/>
      <dgm:spPr/>
    </dgm:pt>
    <dgm:pt modelId="{D52EB06F-20CE-F441-B282-5431C14D371C}" type="pres">
      <dgm:prSet presAssocID="{192CFAD0-E868-5F43-8577-3C2580991E93}" presName="horz1" presStyleCnt="0"/>
      <dgm:spPr/>
    </dgm:pt>
    <dgm:pt modelId="{99A070A8-5027-3F44-887C-45134619C8BA}" type="pres">
      <dgm:prSet presAssocID="{192CFAD0-E868-5F43-8577-3C2580991E93}" presName="tx1" presStyleLbl="revTx" presStyleIdx="2" presStyleCnt="4"/>
      <dgm:spPr/>
    </dgm:pt>
    <dgm:pt modelId="{02E30803-DF7C-2F4B-9EA6-16D2B86FD213}" type="pres">
      <dgm:prSet presAssocID="{192CFAD0-E868-5F43-8577-3C2580991E93}" presName="vert1" presStyleCnt="0"/>
      <dgm:spPr/>
    </dgm:pt>
    <dgm:pt modelId="{A355259C-7B6F-DA48-A06F-6441662D9DEA}" type="pres">
      <dgm:prSet presAssocID="{87E7C20D-CECF-3E4F-B822-EFFF70B07EEF}" presName="thickLine" presStyleLbl="alignNode1" presStyleIdx="3" presStyleCnt="4"/>
      <dgm:spPr/>
    </dgm:pt>
    <dgm:pt modelId="{41570DFE-6866-A644-AAA1-1BFE3349BDB3}" type="pres">
      <dgm:prSet presAssocID="{87E7C20D-CECF-3E4F-B822-EFFF70B07EEF}" presName="horz1" presStyleCnt="0"/>
      <dgm:spPr/>
    </dgm:pt>
    <dgm:pt modelId="{488A59E1-8B8C-B94F-8E71-FAF93A480BED}" type="pres">
      <dgm:prSet presAssocID="{87E7C20D-CECF-3E4F-B822-EFFF70B07EEF}" presName="tx1" presStyleLbl="revTx" presStyleIdx="3" presStyleCnt="4"/>
      <dgm:spPr/>
    </dgm:pt>
    <dgm:pt modelId="{7F825045-6ADF-E643-9A4C-358515EE60DC}" type="pres">
      <dgm:prSet presAssocID="{87E7C20D-CECF-3E4F-B822-EFFF70B07EEF}" presName="vert1" presStyleCnt="0"/>
      <dgm:spPr/>
    </dgm:pt>
  </dgm:ptLst>
  <dgm:cxnLst>
    <dgm:cxn modelId="{7E6FAC19-7957-CD48-A458-C5B716198462}" type="presOf" srcId="{192CFAD0-E868-5F43-8577-3C2580991E93}" destId="{99A070A8-5027-3F44-887C-45134619C8BA}" srcOrd="0" destOrd="0" presId="urn:microsoft.com/office/officeart/2008/layout/LinedList"/>
    <dgm:cxn modelId="{19D5FF1A-181C-1E43-A6BB-FC530339A3E9}" srcId="{BA32329C-1F49-4B40-8EF9-F092949A83CF}" destId="{192CFAD0-E868-5F43-8577-3C2580991E93}" srcOrd="2" destOrd="0" parTransId="{165C61B8-D1E7-5943-A172-3E4A9701DB6E}" sibTransId="{9457F0B6-6A67-AB4C-8A6B-40DFAAAC321C}"/>
    <dgm:cxn modelId="{F5B42535-D3AE-1A4C-BA14-9AD38FEBC1A8}" type="presOf" srcId="{349F3904-E215-D64D-AA5E-EDDBBF21472E}" destId="{7554F6E8-9E8E-3344-B7D6-48DC22C43F8C}" srcOrd="0" destOrd="0" presId="urn:microsoft.com/office/officeart/2008/layout/LinedList"/>
    <dgm:cxn modelId="{6259546B-B3EF-B544-B7BB-3725CBF198F8}" type="presOf" srcId="{BA32329C-1F49-4B40-8EF9-F092949A83CF}" destId="{26F04B3C-98F2-5243-9461-519E440C5C11}" srcOrd="0" destOrd="0" presId="urn:microsoft.com/office/officeart/2008/layout/LinedList"/>
    <dgm:cxn modelId="{6B1F9E7D-36F2-D040-AB4D-179D2461A8D8}" srcId="{BA32329C-1F49-4B40-8EF9-F092949A83CF}" destId="{11CC1592-7268-C64B-B257-6FAAD4D9A2C2}" srcOrd="0" destOrd="0" parTransId="{27A8D43D-4496-6A46-B319-110C11970974}" sibTransId="{A79943BF-0E3A-C84D-BABF-C56F9AEF0095}"/>
    <dgm:cxn modelId="{DE9CB57E-BBEC-124F-98EB-D4CB2AA11636}" type="presOf" srcId="{11CC1592-7268-C64B-B257-6FAAD4D9A2C2}" destId="{F1534E8E-D3AC-D242-AA22-339D47691731}" srcOrd="0" destOrd="0" presId="urn:microsoft.com/office/officeart/2008/layout/LinedList"/>
    <dgm:cxn modelId="{5445A5AA-8CF7-2B47-B3E3-24D5B6E4D750}" type="presOf" srcId="{87E7C20D-CECF-3E4F-B822-EFFF70B07EEF}" destId="{488A59E1-8B8C-B94F-8E71-FAF93A480BED}" srcOrd="0" destOrd="0" presId="urn:microsoft.com/office/officeart/2008/layout/LinedList"/>
    <dgm:cxn modelId="{D66AEEE1-DCEB-B44C-9831-8DAC4C90525E}" srcId="{BA32329C-1F49-4B40-8EF9-F092949A83CF}" destId="{349F3904-E215-D64D-AA5E-EDDBBF21472E}" srcOrd="1" destOrd="0" parTransId="{F9662F94-7D2E-E349-A40B-FFB951306B3A}" sibTransId="{8485C2A7-41BB-BA4B-8DB0-0DEB967C808B}"/>
    <dgm:cxn modelId="{F51D26E4-0374-4A46-BB5E-DB30029BEC8F}" srcId="{BA32329C-1F49-4B40-8EF9-F092949A83CF}" destId="{87E7C20D-CECF-3E4F-B822-EFFF70B07EEF}" srcOrd="3" destOrd="0" parTransId="{23F58949-4B6A-2840-A1E9-6B596DEC30B6}" sibTransId="{3D8688BD-DB04-3149-B0A8-475109F129DB}"/>
    <dgm:cxn modelId="{3B7A7CBD-7688-094B-9D7A-C46EAD640C8C}" type="presParOf" srcId="{26F04B3C-98F2-5243-9461-519E440C5C11}" destId="{37C89EE8-1018-C642-9A78-EAEB968A570F}" srcOrd="0" destOrd="0" presId="urn:microsoft.com/office/officeart/2008/layout/LinedList"/>
    <dgm:cxn modelId="{C96CDC59-AB46-B54B-8B74-4257C3F63827}" type="presParOf" srcId="{26F04B3C-98F2-5243-9461-519E440C5C11}" destId="{30DAA4AE-BD04-104C-BF8D-5BE3A1689F58}" srcOrd="1" destOrd="0" presId="urn:microsoft.com/office/officeart/2008/layout/LinedList"/>
    <dgm:cxn modelId="{1E567967-ABEF-904C-A4EC-89BC4054655F}" type="presParOf" srcId="{30DAA4AE-BD04-104C-BF8D-5BE3A1689F58}" destId="{F1534E8E-D3AC-D242-AA22-339D47691731}" srcOrd="0" destOrd="0" presId="urn:microsoft.com/office/officeart/2008/layout/LinedList"/>
    <dgm:cxn modelId="{E5CC0F49-8880-1B4F-B17A-1C381D48BBF1}" type="presParOf" srcId="{30DAA4AE-BD04-104C-BF8D-5BE3A1689F58}" destId="{70F958C1-53E4-E847-9CE0-7E8708CE0533}" srcOrd="1" destOrd="0" presId="urn:microsoft.com/office/officeart/2008/layout/LinedList"/>
    <dgm:cxn modelId="{0595FAB8-A280-8A48-8B6F-8C6789A87D54}" type="presParOf" srcId="{26F04B3C-98F2-5243-9461-519E440C5C11}" destId="{546F3649-3DF7-3744-81A7-1B6F8AEECAAB}" srcOrd="2" destOrd="0" presId="urn:microsoft.com/office/officeart/2008/layout/LinedList"/>
    <dgm:cxn modelId="{BF081B81-B228-5D4E-B451-E22002176879}" type="presParOf" srcId="{26F04B3C-98F2-5243-9461-519E440C5C11}" destId="{52F0CCAC-8FDD-BA46-A800-95865FD6B3D1}" srcOrd="3" destOrd="0" presId="urn:microsoft.com/office/officeart/2008/layout/LinedList"/>
    <dgm:cxn modelId="{B20B435F-19C8-C140-94BC-5411FA7B70F0}" type="presParOf" srcId="{52F0CCAC-8FDD-BA46-A800-95865FD6B3D1}" destId="{7554F6E8-9E8E-3344-B7D6-48DC22C43F8C}" srcOrd="0" destOrd="0" presId="urn:microsoft.com/office/officeart/2008/layout/LinedList"/>
    <dgm:cxn modelId="{59E70BAA-CA33-B141-AD9D-FCCE67B39BF1}" type="presParOf" srcId="{52F0CCAC-8FDD-BA46-A800-95865FD6B3D1}" destId="{B6E62DDA-D178-7945-BF4D-0AC5476B86A2}" srcOrd="1" destOrd="0" presId="urn:microsoft.com/office/officeart/2008/layout/LinedList"/>
    <dgm:cxn modelId="{01E785AA-16A9-0149-ABDC-51467BC98BD0}" type="presParOf" srcId="{26F04B3C-98F2-5243-9461-519E440C5C11}" destId="{231D1BC2-70E9-3C44-A655-089662ACE63B}" srcOrd="4" destOrd="0" presId="urn:microsoft.com/office/officeart/2008/layout/LinedList"/>
    <dgm:cxn modelId="{35F042CE-561B-CC4D-B9F9-4B37357693D6}" type="presParOf" srcId="{26F04B3C-98F2-5243-9461-519E440C5C11}" destId="{D52EB06F-20CE-F441-B282-5431C14D371C}" srcOrd="5" destOrd="0" presId="urn:microsoft.com/office/officeart/2008/layout/LinedList"/>
    <dgm:cxn modelId="{D64F86D7-DCFA-CD41-B8BE-774ADA6E7224}" type="presParOf" srcId="{D52EB06F-20CE-F441-B282-5431C14D371C}" destId="{99A070A8-5027-3F44-887C-45134619C8BA}" srcOrd="0" destOrd="0" presId="urn:microsoft.com/office/officeart/2008/layout/LinedList"/>
    <dgm:cxn modelId="{7C732B44-8F0F-D340-B1ED-5D94902EA687}" type="presParOf" srcId="{D52EB06F-20CE-F441-B282-5431C14D371C}" destId="{02E30803-DF7C-2F4B-9EA6-16D2B86FD213}" srcOrd="1" destOrd="0" presId="urn:microsoft.com/office/officeart/2008/layout/LinedList"/>
    <dgm:cxn modelId="{7672DDEA-9BC8-164E-A54E-3A546260CF52}" type="presParOf" srcId="{26F04B3C-98F2-5243-9461-519E440C5C11}" destId="{A355259C-7B6F-DA48-A06F-6441662D9DEA}" srcOrd="6" destOrd="0" presId="urn:microsoft.com/office/officeart/2008/layout/LinedList"/>
    <dgm:cxn modelId="{54C834CA-7242-174A-80CE-F57A78D742B4}" type="presParOf" srcId="{26F04B3C-98F2-5243-9461-519E440C5C11}" destId="{41570DFE-6866-A644-AAA1-1BFE3349BDB3}" srcOrd="7" destOrd="0" presId="urn:microsoft.com/office/officeart/2008/layout/LinedList"/>
    <dgm:cxn modelId="{6CA8E70F-EE7C-9342-9FA7-584645C19B50}" type="presParOf" srcId="{41570DFE-6866-A644-AAA1-1BFE3349BDB3}" destId="{488A59E1-8B8C-B94F-8E71-FAF93A480BED}" srcOrd="0" destOrd="0" presId="urn:microsoft.com/office/officeart/2008/layout/LinedList"/>
    <dgm:cxn modelId="{F51D2C75-9611-B44C-B20D-8DA2EE6FFF41}" type="presParOf" srcId="{41570DFE-6866-A644-AAA1-1BFE3349BDB3}" destId="{7F825045-6ADF-E643-9A4C-358515EE6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05BC-4262-456A-9B72-F3DC2991048F}">
      <dsp:nvSpPr>
        <dsp:cNvPr id="0" name=""/>
        <dsp:cNvSpPr/>
      </dsp:nvSpPr>
      <dsp:spPr>
        <a:xfrm>
          <a:off x="0" y="2230"/>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FB29B-9911-4242-AB27-45CB235C8D5D}">
      <dsp:nvSpPr>
        <dsp:cNvPr id="0" name=""/>
        <dsp:cNvSpPr/>
      </dsp:nvSpPr>
      <dsp:spPr>
        <a:xfrm>
          <a:off x="0" y="2230"/>
          <a:ext cx="8856663" cy="141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it-IT" sz="2800" kern="1200" dirty="0"/>
            <a:t>Dà avvio al Ciclo di </a:t>
          </a:r>
          <a:r>
            <a:rPr lang="it-IT" sz="2800" i="1" kern="1200" dirty="0"/>
            <a:t>gestione della performance, </a:t>
          </a:r>
          <a:r>
            <a:rPr lang="it-IT" sz="2800" kern="1200" dirty="0"/>
            <a:t>in coerenza con quanto disposto dall’art.4 del D.lgs. n. 150/2009.</a:t>
          </a:r>
        </a:p>
      </dsp:txBody>
      <dsp:txXfrm>
        <a:off x="0" y="2230"/>
        <a:ext cx="8856663" cy="1417645"/>
      </dsp:txXfrm>
    </dsp:sp>
    <dsp:sp modelId="{D2721EB3-57D3-490D-9C85-BE697E2C1A8E}">
      <dsp:nvSpPr>
        <dsp:cNvPr id="0" name=""/>
        <dsp:cNvSpPr/>
      </dsp:nvSpPr>
      <dsp:spPr>
        <a:xfrm>
          <a:off x="0" y="1419875"/>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A8391-7B43-46FE-B04C-A4C4124BE25D}">
      <dsp:nvSpPr>
        <dsp:cNvPr id="0" name=""/>
        <dsp:cNvSpPr/>
      </dsp:nvSpPr>
      <dsp:spPr>
        <a:xfrm>
          <a:off x="0" y="1419875"/>
          <a:ext cx="8856663" cy="289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it-IT" sz="2800" kern="1200" dirty="0"/>
            <a:t>E’ un documento </a:t>
          </a:r>
          <a:r>
            <a:rPr lang="it-IT" sz="2800" b="1" kern="1200" dirty="0"/>
            <a:t>programmatico</a:t>
          </a:r>
          <a:r>
            <a:rPr lang="it-IT" sz="2800" kern="1200" dirty="0"/>
            <a:t> nel quale sono indicati gli </a:t>
          </a:r>
          <a:r>
            <a:rPr lang="it-IT" sz="2800" b="1" kern="1200" dirty="0"/>
            <a:t>obiettivi</a:t>
          </a:r>
          <a:r>
            <a:rPr lang="it-IT" sz="2800" kern="1200" dirty="0"/>
            <a:t>, gli </a:t>
          </a:r>
          <a:r>
            <a:rPr lang="it-IT" sz="2800" b="1" kern="1200" dirty="0"/>
            <a:t>indicatori</a:t>
          </a:r>
          <a:r>
            <a:rPr lang="it-IT" sz="2800" kern="1200" dirty="0"/>
            <a:t> ed i </a:t>
          </a:r>
          <a:r>
            <a:rPr lang="it-IT" sz="2800" b="1" kern="1200" dirty="0"/>
            <a:t>target di riferimento</a:t>
          </a:r>
          <a:r>
            <a:rPr lang="it-IT" sz="2800" kern="1200" dirty="0"/>
            <a:t> dell’ARCEA, insieme agli elementi fondamentali sui quali si baserà poi la </a:t>
          </a:r>
          <a:r>
            <a:rPr lang="it-IT" sz="2800" b="1" kern="1200" dirty="0"/>
            <a:t>misurazione, la valutazione e la rendicontazione</a:t>
          </a:r>
          <a:r>
            <a:rPr lang="it-IT" sz="2800" kern="1200" dirty="0"/>
            <a:t> della </a:t>
          </a:r>
          <a:r>
            <a:rPr lang="it-IT" sz="2800" i="1" kern="1200" dirty="0"/>
            <a:t>performance</a:t>
          </a:r>
          <a:r>
            <a:rPr lang="it-IT" sz="2800" kern="1200" dirty="0"/>
            <a:t> </a:t>
          </a:r>
        </a:p>
      </dsp:txBody>
      <dsp:txXfrm>
        <a:off x="0" y="1419875"/>
        <a:ext cx="8856663" cy="289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A5D6-7E7E-B64E-8D7E-F0529294C15F}">
      <dsp:nvSpPr>
        <dsp:cNvPr id="0" name=""/>
        <dsp:cNvSpPr/>
      </dsp:nvSpPr>
      <dsp:spPr>
        <a:xfrm>
          <a:off x="0" y="57119"/>
          <a:ext cx="8928991"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Pagamenti 2019</a:t>
          </a:r>
          <a:endParaRPr lang="it-IT" sz="3200" kern="1200" dirty="0"/>
        </a:p>
      </dsp:txBody>
      <dsp:txXfrm>
        <a:off x="37467" y="94586"/>
        <a:ext cx="8854057" cy="692586"/>
      </dsp:txXfrm>
    </dsp:sp>
    <dsp:sp modelId="{AB6D7D56-92A8-5244-8B96-DE82997DDBB2}">
      <dsp:nvSpPr>
        <dsp:cNvPr id="0" name=""/>
        <dsp:cNvSpPr/>
      </dsp:nvSpPr>
      <dsp:spPr>
        <a:xfrm>
          <a:off x="0" y="916799"/>
          <a:ext cx="8928991"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Flusso Pagamenti FEASR e FEAGA</a:t>
          </a:r>
          <a:endParaRPr lang="it-IT" sz="3200" kern="1200" dirty="0"/>
        </a:p>
      </dsp:txBody>
      <dsp:txXfrm>
        <a:off x="37467" y="954266"/>
        <a:ext cx="8854057" cy="692586"/>
      </dsp:txXfrm>
    </dsp:sp>
    <dsp:sp modelId="{0A935A68-0892-B345-9722-0C7E904E84CC}">
      <dsp:nvSpPr>
        <dsp:cNvPr id="0" name=""/>
        <dsp:cNvSpPr/>
      </dsp:nvSpPr>
      <dsp:spPr>
        <a:xfrm>
          <a:off x="0" y="1776479"/>
          <a:ext cx="8928991"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Il Sistema dei controlli</a:t>
          </a:r>
        </a:p>
      </dsp:txBody>
      <dsp:txXfrm>
        <a:off x="37467" y="1813946"/>
        <a:ext cx="8854057" cy="692586"/>
      </dsp:txXfrm>
    </dsp:sp>
    <dsp:sp modelId="{CA3FC553-504F-E848-B060-7D3509ECE7F0}">
      <dsp:nvSpPr>
        <dsp:cNvPr id="0" name=""/>
        <dsp:cNvSpPr/>
      </dsp:nvSpPr>
      <dsp:spPr>
        <a:xfrm>
          <a:off x="0" y="2636159"/>
          <a:ext cx="8928991"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Attività Antifrode</a:t>
          </a:r>
          <a:endParaRPr lang="it-IT" sz="3200" kern="1200" dirty="0"/>
        </a:p>
      </dsp:txBody>
      <dsp:txXfrm>
        <a:off x="37467" y="2673626"/>
        <a:ext cx="8854057" cy="692586"/>
      </dsp:txXfrm>
    </dsp:sp>
    <dsp:sp modelId="{516E75CA-7A30-6D43-859B-55073E86E2C9}">
      <dsp:nvSpPr>
        <dsp:cNvPr id="0" name=""/>
        <dsp:cNvSpPr/>
      </dsp:nvSpPr>
      <dsp:spPr>
        <a:xfrm>
          <a:off x="0" y="3495840"/>
          <a:ext cx="8928991"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Sicurezza delle Informazioni</a:t>
          </a:r>
          <a:endParaRPr lang="it-IT" sz="3200" kern="1200" dirty="0"/>
        </a:p>
      </dsp:txBody>
      <dsp:txXfrm>
        <a:off x="37467" y="3533307"/>
        <a:ext cx="8854057"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E441-CFDE-46FD-BE88-14409198836F}">
      <dsp:nvSpPr>
        <dsp:cNvPr id="0" name=""/>
        <dsp:cNvSpPr/>
      </dsp:nvSpPr>
      <dsp:spPr>
        <a:xfrm>
          <a:off x="0" y="69718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a:t>Totale Erogato </a:t>
          </a:r>
          <a:r>
            <a:rPr lang="it-IT" sz="2400" b="1" kern="1200" dirty="0"/>
            <a:t>€ 223.984.472,97</a:t>
          </a:r>
        </a:p>
        <a:p>
          <a:pPr marL="228600" lvl="1" indent="-228600" algn="l" defTabSz="1066800" rtl="0">
            <a:lnSpc>
              <a:spcPct val="90000"/>
            </a:lnSpc>
            <a:spcBef>
              <a:spcPct val="0"/>
            </a:spcBef>
            <a:spcAft>
              <a:spcPct val="15000"/>
            </a:spcAft>
            <a:buChar char="•"/>
          </a:pPr>
          <a:r>
            <a:rPr lang="it-IT" sz="2400" b="0" kern="1200" dirty="0"/>
            <a:t>Numero Pagamenti: </a:t>
          </a:r>
          <a:r>
            <a:rPr lang="it-IT" sz="2400" b="1" kern="1200" dirty="0"/>
            <a:t>186.003</a:t>
          </a:r>
          <a:r>
            <a:rPr lang="it-IT" sz="2400" b="0" kern="1200" dirty="0"/>
            <a:t>	</a:t>
          </a:r>
          <a:endParaRPr lang="it-IT" sz="2400" b="1" kern="1200" dirty="0"/>
        </a:p>
      </dsp:txBody>
      <dsp:txXfrm>
        <a:off x="0" y="697187"/>
        <a:ext cx="8928100" cy="1398600"/>
      </dsp:txXfrm>
    </dsp:sp>
    <dsp:sp modelId="{3A8A9A8A-ED7D-4B8E-9B92-FD4002D7F2EE}">
      <dsp:nvSpPr>
        <dsp:cNvPr id="0" name=""/>
        <dsp:cNvSpPr/>
      </dsp:nvSpPr>
      <dsp:spPr>
        <a:xfrm>
          <a:off x="446405" y="34294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marL="0" lvl="0" indent="0" algn="l" defTabSz="1066800" rtl="0">
            <a:lnSpc>
              <a:spcPct val="90000"/>
            </a:lnSpc>
            <a:spcBef>
              <a:spcPct val="0"/>
            </a:spcBef>
            <a:spcAft>
              <a:spcPct val="35000"/>
            </a:spcAft>
            <a:buNone/>
          </a:pPr>
          <a:r>
            <a:rPr lang="it-IT" sz="2400" b="1" kern="1200" baseline="0" dirty="0"/>
            <a:t>Domanda Unica – Campagna 2017: </a:t>
          </a:r>
          <a:endParaRPr lang="it-IT" sz="2400" b="1" kern="1200" dirty="0"/>
        </a:p>
      </dsp:txBody>
      <dsp:txXfrm>
        <a:off x="480990" y="377532"/>
        <a:ext cx="6180500" cy="639310"/>
      </dsp:txXfrm>
    </dsp:sp>
    <dsp:sp modelId="{F084C5B7-1519-4618-AB63-7E2F6C36A648}">
      <dsp:nvSpPr>
        <dsp:cNvPr id="0" name=""/>
        <dsp:cNvSpPr/>
      </dsp:nvSpPr>
      <dsp:spPr>
        <a:xfrm>
          <a:off x="0" y="257962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a:t>Totale Erogato: </a:t>
          </a:r>
          <a:r>
            <a:rPr lang="it-IT" sz="2400" b="1" kern="1200" dirty="0"/>
            <a:t>€ 190.124.779,51</a:t>
          </a:r>
        </a:p>
        <a:p>
          <a:pPr marL="228600" lvl="1" indent="-228600" algn="l" defTabSz="1066800" rtl="0">
            <a:lnSpc>
              <a:spcPct val="90000"/>
            </a:lnSpc>
            <a:spcBef>
              <a:spcPct val="0"/>
            </a:spcBef>
            <a:spcAft>
              <a:spcPct val="15000"/>
            </a:spcAft>
            <a:buChar char="•"/>
          </a:pPr>
          <a:r>
            <a:rPr lang="it-IT" sz="2400" b="0" kern="1200" dirty="0"/>
            <a:t>Numero Pagamenti</a:t>
          </a:r>
          <a:r>
            <a:rPr lang="it-IT" sz="2400" b="1" kern="1200" dirty="0"/>
            <a:t>: 44.494	</a:t>
          </a:r>
        </a:p>
      </dsp:txBody>
      <dsp:txXfrm>
        <a:off x="0" y="2579627"/>
        <a:ext cx="8928100" cy="1398600"/>
      </dsp:txXfrm>
    </dsp:sp>
    <dsp:sp modelId="{C2D3BC6D-0FA6-4D52-A9D6-5AF4EEF6EA8A}">
      <dsp:nvSpPr>
        <dsp:cNvPr id="0" name=""/>
        <dsp:cNvSpPr/>
      </dsp:nvSpPr>
      <dsp:spPr>
        <a:xfrm>
          <a:off x="446405" y="222538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marL="0" lvl="0" indent="0" algn="l" defTabSz="1066800" rtl="0">
            <a:lnSpc>
              <a:spcPct val="90000"/>
            </a:lnSpc>
            <a:spcBef>
              <a:spcPct val="0"/>
            </a:spcBef>
            <a:spcAft>
              <a:spcPct val="35000"/>
            </a:spcAft>
            <a:buNone/>
          </a:pPr>
          <a:r>
            <a:rPr lang="it-IT" sz="2400" b="1" kern="1200" baseline="0" dirty="0"/>
            <a:t>PSR 2014 – 2020 – Erogazioni nell’anno 2017</a:t>
          </a:r>
          <a:endParaRPr lang="it-IT" sz="2400" kern="1200" dirty="0"/>
        </a:p>
      </dsp:txBody>
      <dsp:txXfrm>
        <a:off x="480990" y="2259972"/>
        <a:ext cx="6180500" cy="639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b="1" kern="1200" dirty="0">
              <a:solidFill>
                <a:srgbClr val="1F497D"/>
              </a:solidFill>
            </a:rPr>
            <a:t>RISULTATI ATTIVITÀ DI ARCEA</a:t>
          </a:r>
          <a:endParaRPr lang="it-IT" sz="30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b="1" kern="1200" dirty="0"/>
            <a:t>Denunce</a:t>
          </a:r>
          <a:r>
            <a:rPr lang="it-IT" sz="1800" kern="1200" dirty="0"/>
            <a:t> di irregolarità all</a:t>
          </a:r>
          <a:r>
            <a:rPr lang="it-IT" altLang="ja-JP" sz="1800" kern="1200" dirty="0"/>
            <a:t>’</a:t>
          </a:r>
          <a:r>
            <a:rPr lang="it-IT" sz="1800" kern="1200" dirty="0"/>
            <a:t>Autorità giudiziaria;</a:t>
          </a:r>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stringente </a:t>
          </a:r>
          <a:r>
            <a:rPr lang="it-IT" sz="1800" b="1" kern="1200" dirty="0"/>
            <a:t>collaborazione alle indagini</a:t>
          </a:r>
          <a:r>
            <a:rPr lang="it-IT" sz="1800" kern="1200" dirty="0"/>
            <a:t> di Polizia giudiziaria mediante fornitura dati e supporto tecnico;</a:t>
          </a:r>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istruttoria su </a:t>
          </a:r>
          <a:r>
            <a:rPr lang="it-IT" sz="1800" b="1" kern="1200" dirty="0"/>
            <a:t>verbali Guardia di Finanza</a:t>
          </a:r>
          <a:r>
            <a:rPr lang="it-IT" sz="1800" kern="1200" dirty="0"/>
            <a:t>;</a:t>
          </a:r>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instaurazione di </a:t>
          </a:r>
          <a:r>
            <a:rPr lang="it-IT" sz="1800" b="1" kern="1200" dirty="0"/>
            <a:t>processi penali</a:t>
          </a:r>
          <a:r>
            <a:rPr lang="it-IT" sz="1800" kern="1200" dirty="0"/>
            <a:t> per truffa aggravata in cui ARCEA è parte offesa;</a:t>
          </a:r>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gestione dei </a:t>
          </a:r>
          <a:r>
            <a:rPr lang="it-IT" sz="1800" b="1" kern="1200" dirty="0"/>
            <a:t>recuperi</a:t>
          </a:r>
          <a:r>
            <a:rPr lang="it-IT" sz="1800" kern="1200" dirty="0"/>
            <a:t> connessi alle revoche dei contributi del </a:t>
          </a:r>
          <a:r>
            <a:rPr lang="it-IT" sz="1800" b="1" kern="1200" dirty="0"/>
            <a:t>PSR 2007/2013</a:t>
          </a:r>
          <a:r>
            <a:rPr lang="it-IT" sz="1800" kern="1200" dirty="0"/>
            <a:t> da parte del Dipartimento Agricoltura della Regione Calabria.</a:t>
          </a:r>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b="1" kern="1200" dirty="0">
              <a:solidFill>
                <a:srgbClr val="1F497D"/>
              </a:solidFill>
            </a:rPr>
            <a:t>CASI DI IRREGOLARITA</a:t>
          </a:r>
          <a:r>
            <a:rPr lang="it-IT" altLang="ja-JP" sz="2000" b="1" kern="1200" dirty="0">
              <a:solidFill>
                <a:srgbClr val="1F497D"/>
              </a:solidFill>
            </a:rPr>
            <a:t>’</a:t>
          </a:r>
          <a:r>
            <a:rPr lang="it-IT" sz="2000" b="1" kern="1200" dirty="0">
              <a:solidFill>
                <a:srgbClr val="1F497D"/>
              </a:solidFill>
            </a:rPr>
            <a:t> FEASR</a:t>
          </a:r>
          <a:r>
            <a:rPr lang="it-IT" sz="2000" kern="1200" dirty="0">
              <a:solidFill>
                <a:srgbClr val="1F497D"/>
              </a:solidFill>
            </a:rPr>
            <a:t> </a:t>
          </a: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rispetto tempistica di realizzazione del progetto o con modalità non conformi ad esso;</a:t>
          </a:r>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gravi carenze documentali;</a:t>
          </a:r>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possesso della qualifica di IAP;</a:t>
          </a:r>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rispetto degli impegni stabiliti dal bando o degli obblighi di condizionalità;</a:t>
          </a:r>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inosservanza dei regolamenti UE;</a:t>
          </a:r>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sussistenza di informazioni antimafia </a:t>
          </a:r>
          <a:r>
            <a:rPr lang="it-IT" sz="2000" kern="1200" dirty="0" err="1"/>
            <a:t>interdittive</a:t>
          </a:r>
          <a:r>
            <a:rPr lang="it-IT" sz="2000" kern="1200" dirty="0"/>
            <a:t>. </a:t>
          </a:r>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b="1" kern="1200" dirty="0">
              <a:solidFill>
                <a:srgbClr val="1F497D"/>
              </a:solidFill>
            </a:rPr>
            <a:t>CASI DI IRREGOLARITA</a:t>
          </a:r>
          <a:r>
            <a:rPr lang="it-IT" altLang="ja-JP" sz="2000" b="1" kern="1200" dirty="0">
              <a:solidFill>
                <a:srgbClr val="1F497D"/>
              </a:solidFill>
            </a:rPr>
            <a:t>’</a:t>
          </a:r>
          <a:r>
            <a:rPr lang="it-IT" sz="2000" b="1" kern="1200" dirty="0">
              <a:solidFill>
                <a:srgbClr val="1F497D"/>
              </a:solidFill>
            </a:rPr>
            <a:t> FEAGA</a:t>
          </a:r>
          <a:endParaRPr lang="it-IT" sz="20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dichiarazione in domanda di terreni confiscati,</a:t>
          </a:r>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appartenenti ad enti pubblici o a privati ignari;</a:t>
          </a:r>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presentazione di domande da parte di soggetti sottoposti a misure di prevenzione;</a:t>
          </a:r>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utilizzo di titoli di conduzione falsi, stipulati con soggetti deceduti o non conformi alla normativa;</a:t>
          </a:r>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domande non sottoscritte.</a:t>
          </a:r>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2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it-IT" sz="2300" b="1" kern="1200" dirty="0">
              <a:solidFill>
                <a:srgbClr val="1F497D"/>
              </a:solidFill>
            </a:rPr>
            <a:t>MISURE DI CONTRASTO</a:t>
          </a:r>
          <a:endParaRPr lang="it-IT" sz="2300" kern="1200" dirty="0">
            <a:solidFill>
              <a:srgbClr val="1F497D"/>
            </a:solidFill>
          </a:endParaRPr>
        </a:p>
      </dsp:txBody>
      <dsp:txXfrm>
        <a:off x="0" y="0"/>
        <a:ext cx="1699260" cy="4464049"/>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avvio dei </a:t>
          </a:r>
          <a:r>
            <a:rPr lang="it-IT" sz="1900" b="1" kern="1200" dirty="0"/>
            <a:t>recuperi coattivi</a:t>
          </a:r>
          <a:r>
            <a:rPr lang="it-IT" sz="1900" kern="1200" dirty="0"/>
            <a:t> mediante </a:t>
          </a:r>
          <a:r>
            <a:rPr lang="it-IT" sz="1900" u="sng" kern="1200" dirty="0"/>
            <a:t>ingiunzioni e pignoramenti</a:t>
          </a:r>
          <a:r>
            <a:rPr lang="it-IT" sz="1900" kern="1200" dirty="0"/>
            <a:t> (con ingente impegno di risorse economiche e strumentali);</a:t>
          </a:r>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implementazione di nuovi </a:t>
          </a:r>
          <a:r>
            <a:rPr lang="it-IT" sz="1900" b="1" kern="1200" dirty="0"/>
            <a:t>strumenti di prevenzione delle frodi </a:t>
          </a:r>
          <a:r>
            <a:rPr lang="it-IT" sz="1900" kern="1200" dirty="0"/>
            <a:t>(informatici, amministrativi e formativi);</a:t>
          </a:r>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stipulazione di </a:t>
          </a:r>
          <a:r>
            <a:rPr lang="it-IT" sz="1900" b="1" kern="1200" dirty="0"/>
            <a:t>intese, convenzioni e protocolli di legalità</a:t>
          </a:r>
          <a:r>
            <a:rPr lang="it-IT" sz="1900" kern="1200" dirty="0"/>
            <a:t> con la Corte dei Conti, le Prefetture e la Guardia di Finanza;</a:t>
          </a:r>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b="1" kern="1200" dirty="0"/>
            <a:t>coinvolgimento</a:t>
          </a:r>
          <a:r>
            <a:rPr lang="it-IT" sz="1900" kern="1200" dirty="0"/>
            <a:t>, in chiave collaborativa, </a:t>
          </a:r>
          <a:r>
            <a:rPr lang="it-IT" sz="1900" b="1" kern="1200" dirty="0"/>
            <a:t>dei CAA</a:t>
          </a:r>
          <a:r>
            <a:rPr lang="it-IT" sz="1900" kern="1200" dirty="0"/>
            <a:t> nell</a:t>
          </a:r>
          <a:r>
            <a:rPr lang="it-IT" altLang="ja-JP" sz="1900" kern="1200" dirty="0"/>
            <a:t>’</a:t>
          </a:r>
          <a:r>
            <a:rPr lang="it-IT" sz="1900" kern="1200" dirty="0"/>
            <a:t>attività di recupero delle indebite percezioni;</a:t>
          </a:r>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b="1" kern="1200" dirty="0"/>
            <a:t>sensibilizzazione </a:t>
          </a:r>
          <a:r>
            <a:rPr lang="it-IT" sz="1900" kern="1200" dirty="0"/>
            <a:t>dei beneficiari per il radicamento di una </a:t>
          </a:r>
          <a:r>
            <a:rPr lang="it-IT" sz="1900" b="1" kern="1200" dirty="0"/>
            <a:t>cultura della legalità</a:t>
          </a:r>
          <a:r>
            <a:rPr lang="it-IT" sz="1900" kern="1200" dirty="0"/>
            <a:t> e dell</a:t>
          </a:r>
          <a:r>
            <a:rPr lang="it-IT" altLang="ja-JP" sz="1900" kern="1200" dirty="0"/>
            <a:t>’</a:t>
          </a:r>
          <a:r>
            <a:rPr lang="it-IT" sz="1900" kern="1200" dirty="0"/>
            <a:t>integrità d</a:t>
          </a:r>
          <a:r>
            <a:rPr lang="it-IT" altLang="ja-JP" sz="1900" kern="1200" dirty="0"/>
            <a:t>’</a:t>
          </a:r>
          <a:r>
            <a:rPr lang="it-IT" sz="1900" kern="1200" dirty="0"/>
            <a:t>impresa.</a:t>
          </a:r>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333D-5A9A-4AEB-A141-57EA62875123}">
      <dsp:nvSpPr>
        <dsp:cNvPr id="0" name=""/>
        <dsp:cNvSpPr/>
      </dsp:nvSpPr>
      <dsp:spPr>
        <a:xfrm>
          <a:off x="950529" y="1036"/>
          <a:ext cx="2912632" cy="29126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marL="0" lvl="0" indent="0" algn="ctr" defTabSz="1244600">
            <a:lnSpc>
              <a:spcPct val="90000"/>
            </a:lnSpc>
            <a:spcBef>
              <a:spcPct val="0"/>
            </a:spcBef>
            <a:spcAft>
              <a:spcPct val="35000"/>
            </a:spcAft>
            <a:buNone/>
          </a:pPr>
          <a:r>
            <a:rPr lang="it-IT" sz="2800" kern="1200" dirty="0"/>
            <a:t>SIAN</a:t>
          </a:r>
        </a:p>
        <a:p>
          <a:pPr marL="0" lvl="0" indent="0" algn="ctr" defTabSz="1244600">
            <a:lnSpc>
              <a:spcPct val="90000"/>
            </a:lnSpc>
            <a:spcBef>
              <a:spcPct val="0"/>
            </a:spcBef>
            <a:spcAft>
              <a:spcPct val="35000"/>
            </a:spcAft>
            <a:buNone/>
          </a:pPr>
          <a:r>
            <a:rPr lang="it-IT" sz="1200" kern="1200" dirty="0"/>
            <a:t>Piattaforma software fondamentale per le attività Istituzionali di ARCEA (Autorizzazione, Esecuzione e Contabilizzazione Pagamenti)</a:t>
          </a:r>
        </a:p>
        <a:p>
          <a:pPr marL="0" lvl="0" indent="0" algn="ctr" defTabSz="1244600">
            <a:lnSpc>
              <a:spcPct val="90000"/>
            </a:lnSpc>
            <a:spcBef>
              <a:spcPct val="0"/>
            </a:spcBef>
            <a:spcAft>
              <a:spcPct val="35000"/>
            </a:spcAft>
            <a:buNone/>
          </a:pPr>
          <a:r>
            <a:rPr lang="it-IT" sz="1200" kern="1200" dirty="0"/>
            <a:t>Permette di inviare le informazioni obbligatorie all’organismo di coordinamento</a:t>
          </a:r>
        </a:p>
      </dsp:txBody>
      <dsp:txXfrm>
        <a:off x="1377074" y="427581"/>
        <a:ext cx="2059542" cy="2059542"/>
      </dsp:txXfrm>
    </dsp:sp>
    <dsp:sp modelId="{CB7AD8AB-480E-496E-AA62-3E757280B5B6}">
      <dsp:nvSpPr>
        <dsp:cNvPr id="0" name=""/>
        <dsp:cNvSpPr/>
      </dsp:nvSpPr>
      <dsp:spPr>
        <a:xfrm>
          <a:off x="3280636" y="1036"/>
          <a:ext cx="2912632" cy="29126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marL="0" lvl="0" indent="0" algn="ctr" defTabSz="1244600">
            <a:lnSpc>
              <a:spcPct val="90000"/>
            </a:lnSpc>
            <a:spcBef>
              <a:spcPct val="0"/>
            </a:spcBef>
            <a:spcAft>
              <a:spcPct val="35000"/>
            </a:spcAft>
            <a:buNone/>
          </a:pPr>
          <a:r>
            <a:rPr lang="it-IT" sz="2800" kern="1200" dirty="0"/>
            <a:t>ARCEA</a:t>
          </a:r>
        </a:p>
        <a:p>
          <a:pPr marL="0" lvl="0" indent="0" algn="ctr" defTabSz="1244600">
            <a:lnSpc>
              <a:spcPct val="90000"/>
            </a:lnSpc>
            <a:spcBef>
              <a:spcPct val="0"/>
            </a:spcBef>
            <a:spcAft>
              <a:spcPct val="35000"/>
            </a:spcAft>
            <a:buNone/>
          </a:pPr>
          <a:r>
            <a:rPr lang="it-IT" sz="1000" b="0" kern="1200" dirty="0"/>
            <a:t>Rete LAN </a:t>
          </a:r>
        </a:p>
        <a:p>
          <a:pPr marL="0" lvl="0" indent="0" algn="ctr" defTabSz="1244600">
            <a:lnSpc>
              <a:spcPct val="90000"/>
            </a:lnSpc>
            <a:spcBef>
              <a:spcPct val="0"/>
            </a:spcBef>
            <a:spcAft>
              <a:spcPct val="35000"/>
            </a:spcAft>
            <a:buNone/>
          </a:pPr>
          <a:r>
            <a:rPr lang="it-IT" sz="1000" b="0" kern="1200" dirty="0"/>
            <a:t>CED Interni</a:t>
          </a:r>
        </a:p>
        <a:p>
          <a:pPr marL="0" lvl="0" indent="0" algn="ctr" defTabSz="1244600">
            <a:lnSpc>
              <a:spcPct val="90000"/>
            </a:lnSpc>
            <a:spcBef>
              <a:spcPct val="0"/>
            </a:spcBef>
            <a:spcAft>
              <a:spcPct val="35000"/>
            </a:spcAft>
            <a:buNone/>
          </a:pPr>
          <a:r>
            <a:rPr lang="it-IT" sz="1000" b="0" kern="1200" dirty="0"/>
            <a:t>Postazioni Client</a:t>
          </a:r>
        </a:p>
        <a:p>
          <a:pPr marL="0" lvl="0" indent="0" algn="ctr" defTabSz="1244600">
            <a:lnSpc>
              <a:spcPct val="90000"/>
            </a:lnSpc>
            <a:spcBef>
              <a:spcPct val="0"/>
            </a:spcBef>
            <a:spcAft>
              <a:spcPct val="35000"/>
            </a:spcAft>
            <a:buNone/>
          </a:pPr>
          <a:r>
            <a:rPr lang="it-IT" sz="1000" b="0" kern="1200" dirty="0"/>
            <a:t>Posta elettronica</a:t>
          </a:r>
        </a:p>
        <a:p>
          <a:pPr marL="0" lvl="0" indent="0" algn="ctr" defTabSz="1244600">
            <a:lnSpc>
              <a:spcPct val="90000"/>
            </a:lnSpc>
            <a:spcBef>
              <a:spcPct val="0"/>
            </a:spcBef>
            <a:spcAft>
              <a:spcPct val="35000"/>
            </a:spcAft>
            <a:buNone/>
          </a:pPr>
          <a:r>
            <a:rPr lang="it-IT" sz="1000" b="0" kern="1200" dirty="0"/>
            <a:t>Software per “Funzionamento” Interno</a:t>
          </a:r>
        </a:p>
        <a:p>
          <a:pPr marL="0" lvl="0" indent="0" algn="ctr" defTabSz="1244600">
            <a:lnSpc>
              <a:spcPct val="90000"/>
            </a:lnSpc>
            <a:spcBef>
              <a:spcPct val="0"/>
            </a:spcBef>
            <a:spcAft>
              <a:spcPct val="35000"/>
            </a:spcAft>
            <a:buNone/>
          </a:pPr>
          <a:r>
            <a:rPr lang="it-IT" sz="1000" b="0" kern="1200" dirty="0"/>
            <a:t>Contromisure di protezione del Sistema </a:t>
          </a:r>
        </a:p>
        <a:p>
          <a:pPr marL="0" lvl="0" indent="0" algn="ctr" defTabSz="1244600">
            <a:lnSpc>
              <a:spcPct val="90000"/>
            </a:lnSpc>
            <a:spcBef>
              <a:spcPct val="0"/>
            </a:spcBef>
            <a:spcAft>
              <a:spcPct val="35000"/>
            </a:spcAft>
            <a:buNone/>
          </a:pPr>
          <a:endParaRPr lang="it-IT" sz="1000" b="0" kern="1200" dirty="0"/>
        </a:p>
        <a:p>
          <a:pPr marL="0" lvl="0" indent="0" algn="ctr" defTabSz="1244600">
            <a:lnSpc>
              <a:spcPct val="90000"/>
            </a:lnSpc>
            <a:spcBef>
              <a:spcPct val="0"/>
            </a:spcBef>
            <a:spcAft>
              <a:spcPct val="35000"/>
            </a:spcAft>
            <a:buNone/>
          </a:pPr>
          <a:endParaRPr lang="it-IT" sz="1400" kern="1200" dirty="0"/>
        </a:p>
        <a:p>
          <a:pPr marL="0" lvl="0" indent="0" algn="ctr" defTabSz="1244600">
            <a:lnSpc>
              <a:spcPct val="90000"/>
            </a:lnSpc>
            <a:spcBef>
              <a:spcPct val="0"/>
            </a:spcBef>
            <a:spcAft>
              <a:spcPct val="35000"/>
            </a:spcAft>
            <a:buNone/>
          </a:pPr>
          <a:endParaRPr lang="it-IT" sz="1400" kern="1200" dirty="0"/>
        </a:p>
      </dsp:txBody>
      <dsp:txXfrm>
        <a:off x="3707181" y="427581"/>
        <a:ext cx="2059542" cy="2059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C019-3429-2B44-B09F-4378D7B54DA0}">
      <dsp:nvSpPr>
        <dsp:cNvPr id="0" name=""/>
        <dsp:cNvSpPr/>
      </dsp:nvSpPr>
      <dsp:spPr>
        <a:xfrm>
          <a:off x="0" y="63554"/>
          <a:ext cx="8856983"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ARCEA, fin dalla sua nascita, ha scelto di avvalersi di strumenti, sistemi e fornitori di </a:t>
          </a:r>
          <a:r>
            <a:rPr lang="it-IT" sz="2400" b="1" kern="1200" baseline="0" dirty="0"/>
            <a:t>caratura nazionale </a:t>
          </a:r>
          <a:r>
            <a:rPr lang="it-IT" sz="2400" kern="1200" baseline="0" dirty="0"/>
            <a:t>e </a:t>
          </a:r>
          <a:r>
            <a:rPr lang="it-IT" sz="2400" b="1" kern="1200" baseline="0" dirty="0"/>
            <a:t>natura istituzionale</a:t>
          </a:r>
          <a:r>
            <a:rPr lang="it-IT" sz="2400" kern="1200" baseline="0" dirty="0"/>
            <a:t>, in grado di fornire alti e certificati livelli di affidabilità e sicurezza. </a:t>
          </a:r>
          <a:endParaRPr lang="it-IT" sz="2400" kern="1200" dirty="0"/>
        </a:p>
      </dsp:txBody>
      <dsp:txXfrm>
        <a:off x="100665" y="164219"/>
        <a:ext cx="8655653" cy="1860795"/>
      </dsp:txXfrm>
    </dsp:sp>
    <dsp:sp modelId="{415AFE78-92A4-4D4D-A0D7-BD942A81E74A}">
      <dsp:nvSpPr>
        <dsp:cNvPr id="0" name=""/>
        <dsp:cNvSpPr/>
      </dsp:nvSpPr>
      <dsp:spPr>
        <a:xfrm>
          <a:off x="0" y="2194800"/>
          <a:ext cx="8856983"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Ciò ha permesso alle strutture interne di indirizzare le proprie attenzioni verso i temi della </a:t>
          </a:r>
          <a:r>
            <a:rPr lang="it-IT" sz="2400" b="1" kern="1200" baseline="0" dirty="0" err="1"/>
            <a:t>Governance</a:t>
          </a:r>
          <a:r>
            <a:rPr lang="it-IT" sz="2400" b="1" kern="1200" baseline="0" dirty="0"/>
            <a:t> dei sistemi IT</a:t>
          </a:r>
          <a:r>
            <a:rPr lang="it-IT" sz="2400" kern="1200" baseline="0" dirty="0"/>
            <a:t>, della </a:t>
          </a:r>
          <a:r>
            <a:rPr lang="it-IT" sz="2400" b="1" kern="1200" baseline="0" dirty="0"/>
            <a:t>sicurezza delle informazioni </a:t>
          </a:r>
          <a:r>
            <a:rPr lang="it-IT" sz="2400" kern="1200" baseline="0" dirty="0"/>
            <a:t>e del </a:t>
          </a:r>
          <a:r>
            <a:rPr lang="it-IT" sz="2400" b="1" kern="1200" baseline="0" dirty="0" err="1"/>
            <a:t>Risk</a:t>
          </a:r>
          <a:r>
            <a:rPr lang="it-IT" sz="2400" b="1" kern="1200" baseline="0" dirty="0"/>
            <a:t> Management</a:t>
          </a:r>
          <a:r>
            <a:rPr lang="it-IT" sz="2400" kern="1200" baseline="0" dirty="0"/>
            <a:t>, con conseguente graduale </a:t>
          </a:r>
          <a:r>
            <a:rPr lang="it-IT" sz="2400" b="1" kern="1200" baseline="0" dirty="0"/>
            <a:t>incremento delle competenze </a:t>
          </a:r>
          <a:r>
            <a:rPr lang="it-IT" sz="2400" kern="1200" baseline="0" dirty="0"/>
            <a:t>degli addetti e del </a:t>
          </a:r>
          <a:r>
            <a:rPr lang="it-IT" sz="2400" b="1" kern="1200" baseline="0" dirty="0"/>
            <a:t>livello di maturità del sistema </a:t>
          </a:r>
          <a:endParaRPr lang="it-IT" sz="2400" b="1" kern="1200" dirty="0"/>
        </a:p>
      </dsp:txBody>
      <dsp:txXfrm>
        <a:off x="100665" y="2295465"/>
        <a:ext cx="8655653" cy="18607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6506-D104-4183-868B-E5CAB2A4B634}">
      <dsp:nvSpPr>
        <dsp:cNvPr id="0" name=""/>
        <dsp:cNvSpPr/>
      </dsp:nvSpPr>
      <dsp:spPr>
        <a:xfrm>
          <a:off x="0" y="17449"/>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baseline="0" dirty="0"/>
            <a:t>Il sistema di Gestione della Sicurezza è nato nel 2008 e si è evoluto nel tempo, in sinergia con i principali </a:t>
          </a:r>
          <a:r>
            <a:rPr lang="it-IT" sz="1900" kern="1200" baseline="0" dirty="0" err="1"/>
            <a:t>stakeholders</a:t>
          </a:r>
          <a:r>
            <a:rPr lang="it-IT" sz="1900" kern="1200" baseline="0" dirty="0"/>
            <a:t>: </a:t>
          </a:r>
          <a:endParaRPr lang="it-IT" sz="1900" kern="1200" dirty="0"/>
        </a:p>
      </dsp:txBody>
      <dsp:txXfrm>
        <a:off x="51885" y="69334"/>
        <a:ext cx="8753214" cy="959101"/>
      </dsp:txXfrm>
    </dsp:sp>
    <dsp:sp modelId="{927EE003-7863-40E9-95C1-8D02485CE026}">
      <dsp:nvSpPr>
        <dsp:cNvPr id="0" name=""/>
        <dsp:cNvSpPr/>
      </dsp:nvSpPr>
      <dsp:spPr>
        <a:xfrm>
          <a:off x="0" y="1080321"/>
          <a:ext cx="8856984"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t-IT" sz="1500" kern="1200" baseline="0" dirty="0"/>
            <a:t>La struttura interna dell’ARCEA</a:t>
          </a:r>
          <a:endParaRPr lang="it-IT" sz="1500" kern="1200" dirty="0"/>
        </a:p>
        <a:p>
          <a:pPr marL="114300" lvl="1" indent="-114300" algn="l" defTabSz="666750" rtl="0">
            <a:lnSpc>
              <a:spcPct val="90000"/>
            </a:lnSpc>
            <a:spcBef>
              <a:spcPct val="0"/>
            </a:spcBef>
            <a:spcAft>
              <a:spcPct val="20000"/>
            </a:spcAft>
            <a:buChar char="•"/>
          </a:pPr>
          <a:r>
            <a:rPr lang="it-IT" sz="1500" kern="1200" baseline="0" dirty="0"/>
            <a:t>AGEA – SIN</a:t>
          </a:r>
          <a:endParaRPr lang="it-IT" sz="1500" kern="1200" dirty="0"/>
        </a:p>
        <a:p>
          <a:pPr marL="114300" lvl="1" indent="-114300" algn="l" defTabSz="666750" rtl="0">
            <a:lnSpc>
              <a:spcPct val="90000"/>
            </a:lnSpc>
            <a:spcBef>
              <a:spcPct val="0"/>
            </a:spcBef>
            <a:spcAft>
              <a:spcPct val="20000"/>
            </a:spcAft>
            <a:buChar char="•"/>
          </a:pPr>
          <a:r>
            <a:rPr lang="it-IT" sz="1500" kern="1200" baseline="0" dirty="0"/>
            <a:t>Gli Organismi Delegati </a:t>
          </a:r>
          <a:endParaRPr lang="it-IT" sz="1500" kern="1200" dirty="0"/>
        </a:p>
        <a:p>
          <a:pPr marL="114300" lvl="1" indent="-114300" algn="l" defTabSz="666750" rtl="0">
            <a:lnSpc>
              <a:spcPct val="90000"/>
            </a:lnSpc>
            <a:spcBef>
              <a:spcPct val="0"/>
            </a:spcBef>
            <a:spcAft>
              <a:spcPct val="20000"/>
            </a:spcAft>
            <a:buChar char="•"/>
          </a:pPr>
          <a:r>
            <a:rPr lang="it-IT" sz="1500" kern="1200" baseline="0" dirty="0"/>
            <a:t>I Beneficiari</a:t>
          </a:r>
          <a:endParaRPr lang="it-IT" sz="1500" kern="1200" dirty="0"/>
        </a:p>
      </dsp:txBody>
      <dsp:txXfrm>
        <a:off x="0" y="1080321"/>
        <a:ext cx="8856984" cy="1042245"/>
      </dsp:txXfrm>
    </dsp:sp>
    <dsp:sp modelId="{5B0B7F29-2BC5-DB47-809F-8F7A198A8852}">
      <dsp:nvSpPr>
        <dsp:cNvPr id="0" name=""/>
        <dsp:cNvSpPr/>
      </dsp:nvSpPr>
      <dsp:spPr>
        <a:xfrm>
          <a:off x="0" y="2122566"/>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dirty="0"/>
            <a:t>Con il </a:t>
          </a:r>
          <a:r>
            <a:rPr lang="it-IT" sz="1900" b="1" kern="1200" dirty="0"/>
            <a:t>precedente sistema di valutazione</a:t>
          </a:r>
          <a:r>
            <a:rPr lang="it-IT" sz="1900" kern="1200" dirty="0"/>
            <a:t>: Dal 2013 al 2015 il livello di maturità del sistema di sicurezza dell’ARCEA è stato giudicato dall’Organismo di Certificazione ad livello pari a </a:t>
          </a:r>
          <a:r>
            <a:rPr lang="it-IT" sz="1900" b="1" kern="1200" dirty="0"/>
            <a:t>4 su 5 </a:t>
          </a:r>
          <a:r>
            <a:rPr lang="it-IT" sz="1900" kern="1200" dirty="0"/>
            <a:t>(</a:t>
          </a:r>
          <a:r>
            <a:rPr lang="it-IT" sz="1900" b="1" kern="1200" dirty="0"/>
            <a:t>il massimo tra gli OP italiani</a:t>
          </a:r>
          <a:r>
            <a:rPr lang="it-IT" sz="1900" kern="1200" dirty="0"/>
            <a:t>)</a:t>
          </a:r>
        </a:p>
      </dsp:txBody>
      <dsp:txXfrm>
        <a:off x="51885" y="2174451"/>
        <a:ext cx="8753214" cy="959101"/>
      </dsp:txXfrm>
    </dsp:sp>
    <dsp:sp modelId="{F37A511D-F222-5342-A642-3D397F64E34F}">
      <dsp:nvSpPr>
        <dsp:cNvPr id="0" name=""/>
        <dsp:cNvSpPr/>
      </dsp:nvSpPr>
      <dsp:spPr>
        <a:xfrm>
          <a:off x="0" y="3240158"/>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dirty="0"/>
            <a:t>Con la nuova scala di valutazione, che ha eliminato un livello di giudizio, livellando di fatto i risultati finali, ARCEA ha ottenuto nel 2016 e 2017 un livello pari a </a:t>
          </a:r>
          <a:r>
            <a:rPr lang="it-IT" sz="1900" b="1" kern="1200" dirty="0"/>
            <a:t>3 su 4  (Il massimo tra gli OP insieme ad altre Agenzie)</a:t>
          </a:r>
        </a:p>
      </dsp:txBody>
      <dsp:txXfrm>
        <a:off x="51885" y="3292043"/>
        <a:ext cx="8753214" cy="9591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92865-05CE-7045-845F-F01D66147917}">
      <dsp:nvSpPr>
        <dsp:cNvPr id="0" name=""/>
        <dsp:cNvSpPr/>
      </dsp:nvSpPr>
      <dsp:spPr>
        <a:xfrm>
          <a:off x="0" y="391"/>
          <a:ext cx="8757240" cy="78705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kern="1200" dirty="0"/>
            <a:t>L’ARCEA è l’unica PA italiana ad avere nel curriculum dei propri addetti tutte le certificazioni “storiche” ISACA.</a:t>
          </a:r>
          <a:endParaRPr lang="mr-IN" sz="2000" kern="1200" dirty="0"/>
        </a:p>
      </dsp:txBody>
      <dsp:txXfrm>
        <a:off x="38421" y="38812"/>
        <a:ext cx="8680398" cy="710211"/>
      </dsp:txXfrm>
    </dsp:sp>
    <dsp:sp modelId="{B6B62DEE-B667-E945-8717-496D3DFAF825}">
      <dsp:nvSpPr>
        <dsp:cNvPr id="0" name=""/>
        <dsp:cNvSpPr/>
      </dsp:nvSpPr>
      <dsp:spPr>
        <a:xfrm>
          <a:off x="0" y="801690"/>
          <a:ext cx="8757240" cy="78705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kern="1200" dirty="0"/>
            <a:t>Altre certificazioni</a:t>
          </a:r>
          <a:endParaRPr lang="mr-IN" sz="2000" kern="1200" dirty="0"/>
        </a:p>
      </dsp:txBody>
      <dsp:txXfrm>
        <a:off x="38421" y="840111"/>
        <a:ext cx="8680398" cy="710211"/>
      </dsp:txXfrm>
    </dsp:sp>
    <dsp:sp modelId="{85230AD2-5A6C-0847-BEB8-99954192FAE0}">
      <dsp:nvSpPr>
        <dsp:cNvPr id="0" name=""/>
        <dsp:cNvSpPr/>
      </dsp:nvSpPr>
      <dsp:spPr>
        <a:xfrm>
          <a:off x="0" y="1588743"/>
          <a:ext cx="8757240" cy="81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r-IN" sz="1600" kern="1200" dirty="0"/>
            <a:t>PMP </a:t>
          </a:r>
        </a:p>
        <a:p>
          <a:pPr marL="171450" lvl="1" indent="-171450" algn="l" defTabSz="711200" rtl="0">
            <a:lnSpc>
              <a:spcPct val="90000"/>
            </a:lnSpc>
            <a:spcBef>
              <a:spcPct val="0"/>
            </a:spcBef>
            <a:spcAft>
              <a:spcPct val="20000"/>
            </a:spcAft>
            <a:buChar char="•"/>
          </a:pPr>
          <a:r>
            <a:rPr lang="it-IT" sz="1600" kern="1200" dirty="0" err="1"/>
            <a:t>Cybersecurity</a:t>
          </a:r>
          <a:r>
            <a:rPr lang="it-IT" sz="1600" kern="1200" dirty="0"/>
            <a:t> for Business  </a:t>
          </a:r>
          <a:r>
            <a:rPr lang="it-IT" sz="1600" kern="1200" dirty="0" err="1"/>
            <a:t>through</a:t>
          </a:r>
          <a:r>
            <a:rPr lang="it-IT" sz="1600" kern="1200" dirty="0"/>
            <a:t> </a:t>
          </a:r>
          <a:r>
            <a:rPr lang="it-IT" sz="1600" kern="1200" dirty="0" err="1"/>
            <a:t>Coursersa</a:t>
          </a:r>
          <a:r>
            <a:rPr lang="it-IT" sz="1600" kern="1200" dirty="0"/>
            <a:t>/Colorado </a:t>
          </a:r>
          <a:r>
            <a:rPr lang="it-IT" sz="1600" kern="1200" dirty="0" err="1"/>
            <a:t>University</a:t>
          </a:r>
          <a:r>
            <a:rPr lang="it-IT" sz="1600" kern="1200" dirty="0"/>
            <a:t> – </a:t>
          </a:r>
        </a:p>
        <a:p>
          <a:pPr marL="171450" lvl="1" indent="-171450" algn="l" defTabSz="711200" rtl="0">
            <a:lnSpc>
              <a:spcPct val="90000"/>
            </a:lnSpc>
            <a:spcBef>
              <a:spcPct val="0"/>
            </a:spcBef>
            <a:spcAft>
              <a:spcPct val="20000"/>
            </a:spcAft>
            <a:buChar char="•"/>
          </a:pPr>
          <a:r>
            <a:rPr lang="it-IT" sz="1600" kern="1200" dirty="0"/>
            <a:t>Master Universitari di II Livello</a:t>
          </a:r>
        </a:p>
      </dsp:txBody>
      <dsp:txXfrm>
        <a:off x="0" y="1588743"/>
        <a:ext cx="8757240" cy="819105"/>
      </dsp:txXfrm>
    </dsp:sp>
    <dsp:sp modelId="{0098DB4A-8BC7-784B-98F9-C3469D2E16CB}">
      <dsp:nvSpPr>
        <dsp:cNvPr id="0" name=""/>
        <dsp:cNvSpPr/>
      </dsp:nvSpPr>
      <dsp:spPr>
        <a:xfrm>
          <a:off x="0" y="2407849"/>
          <a:ext cx="8757240" cy="78705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it-IT" sz="1400" kern="1200" dirty="0"/>
            <a:t>Work in progress</a:t>
          </a:r>
        </a:p>
      </dsp:txBody>
      <dsp:txXfrm>
        <a:off x="38421" y="2446270"/>
        <a:ext cx="8680398" cy="710211"/>
      </dsp:txXfrm>
    </dsp:sp>
    <dsp:sp modelId="{5C0782A9-F32F-3143-8879-E784686C1376}">
      <dsp:nvSpPr>
        <dsp:cNvPr id="0" name=""/>
        <dsp:cNvSpPr/>
      </dsp:nvSpPr>
      <dsp:spPr>
        <a:xfrm>
          <a:off x="0" y="3194902"/>
          <a:ext cx="8757240" cy="26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it-IT" sz="1400" kern="1200" dirty="0"/>
            <a:t> </a:t>
          </a:r>
          <a:r>
            <a:rPr lang="it-IT" sz="1600" kern="1200" dirty="0"/>
            <a:t>CSX</a:t>
          </a:r>
        </a:p>
      </dsp:txBody>
      <dsp:txXfrm>
        <a:off x="0" y="3194902"/>
        <a:ext cx="8757240" cy="261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2546-420F-4E4A-B56A-A6FE9B14A642}">
      <dsp:nvSpPr>
        <dsp:cNvPr id="0" name=""/>
        <dsp:cNvSpPr/>
      </dsp:nvSpPr>
      <dsp:spPr>
        <a:xfrm>
          <a:off x="0" y="0"/>
          <a:ext cx="8856663" cy="129635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it-IT" sz="3600" kern="1200" dirty="0">
              <a:solidFill>
                <a:schemeClr val="tx1"/>
              </a:solidFill>
            </a:rPr>
            <a:t>Si divide in due parti:</a:t>
          </a:r>
        </a:p>
      </dsp:txBody>
      <dsp:txXfrm>
        <a:off x="0" y="0"/>
        <a:ext cx="8856663" cy="1296352"/>
      </dsp:txXfrm>
    </dsp:sp>
    <dsp:sp modelId="{758C036C-F67C-4483-8E99-8BB3F3987AD3}">
      <dsp:nvSpPr>
        <dsp:cNvPr id="0" name=""/>
        <dsp:cNvSpPr/>
      </dsp:nvSpPr>
      <dsp:spPr>
        <a:xfrm>
          <a:off x="0"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it-IT" sz="2100" kern="1200" dirty="0"/>
            <a:t>La parte generale </a:t>
          </a:r>
        </a:p>
        <a:p>
          <a:pPr marL="0" lvl="0" indent="0" algn="ctr" defTabSz="933450" rtl="0">
            <a:lnSpc>
              <a:spcPct val="90000"/>
            </a:lnSpc>
            <a:spcBef>
              <a:spcPct val="0"/>
            </a:spcBef>
            <a:spcAft>
              <a:spcPct val="35000"/>
            </a:spcAft>
            <a:buNone/>
          </a:pPr>
          <a:r>
            <a:rPr lang="it-IT" sz="2100" kern="1200" dirty="0"/>
            <a:t>1) inquadra il </a:t>
          </a:r>
          <a:r>
            <a:rPr lang="it-IT" sz="2100" b="1" kern="1200" dirty="0"/>
            <a:t>posizionamento strategico </a:t>
          </a:r>
          <a:r>
            <a:rPr lang="it-IT" sz="2100" b="0" kern="1200" dirty="0"/>
            <a:t>ed</a:t>
          </a:r>
          <a:r>
            <a:rPr lang="it-IT" sz="2100" kern="1200" dirty="0"/>
            <a:t> il contesto di riferimento, </a:t>
          </a:r>
        </a:p>
        <a:p>
          <a:pPr marL="0" lvl="0" indent="0" algn="ctr" defTabSz="933450" rtl="0">
            <a:lnSpc>
              <a:spcPct val="90000"/>
            </a:lnSpc>
            <a:spcBef>
              <a:spcPct val="0"/>
            </a:spcBef>
            <a:spcAft>
              <a:spcPct val="35000"/>
            </a:spcAft>
            <a:buNone/>
          </a:pPr>
          <a:r>
            <a:rPr lang="it-IT" sz="2100" kern="1200" dirty="0"/>
            <a:t>2) delinea il quadro dei </a:t>
          </a:r>
          <a:r>
            <a:rPr lang="it-IT" sz="2100" b="1" kern="1200" dirty="0"/>
            <a:t>compiti</a:t>
          </a:r>
          <a:r>
            <a:rPr lang="it-IT" sz="2100" kern="1200" dirty="0"/>
            <a:t> e delle </a:t>
          </a:r>
          <a:r>
            <a:rPr lang="it-IT" sz="2100" b="1" kern="1200" dirty="0"/>
            <a:t>responsabilità</a:t>
          </a:r>
          <a:r>
            <a:rPr lang="it-IT" sz="2100" kern="1200" dirty="0"/>
            <a:t>, </a:t>
          </a:r>
        </a:p>
        <a:p>
          <a:pPr marL="0" lvl="0" indent="0" algn="ctr" defTabSz="933450" rtl="0">
            <a:lnSpc>
              <a:spcPct val="90000"/>
            </a:lnSpc>
            <a:spcBef>
              <a:spcPct val="0"/>
            </a:spcBef>
            <a:spcAft>
              <a:spcPct val="35000"/>
            </a:spcAft>
            <a:buNone/>
          </a:pPr>
          <a:r>
            <a:rPr lang="it-IT" sz="2100" kern="1200" dirty="0"/>
            <a:t>3) descrive la </a:t>
          </a:r>
          <a:r>
            <a:rPr lang="it-IT" sz="2100" b="1" kern="1200" dirty="0"/>
            <a:t>struttura organizzativa</a:t>
          </a:r>
          <a:r>
            <a:rPr lang="it-IT" sz="2100" kern="1200" dirty="0"/>
            <a:t> dell’ARCEA</a:t>
          </a:r>
        </a:p>
      </dsp:txBody>
      <dsp:txXfrm>
        <a:off x="0" y="1296352"/>
        <a:ext cx="4428331" cy="2722340"/>
      </dsp:txXfrm>
    </dsp:sp>
    <dsp:sp modelId="{01B7CF72-DF88-4D9A-92BC-75D9908567F2}">
      <dsp:nvSpPr>
        <dsp:cNvPr id="0" name=""/>
        <dsp:cNvSpPr/>
      </dsp:nvSpPr>
      <dsp:spPr>
        <a:xfrm>
          <a:off x="4428331"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it-IT" sz="2300" kern="1200" dirty="0"/>
            <a:t>La seconda parte definisce gli </a:t>
          </a:r>
          <a:r>
            <a:rPr lang="it-IT" sz="4000" kern="1200" dirty="0"/>
            <a:t>obiettivi</a:t>
          </a:r>
          <a:r>
            <a:rPr lang="it-IT" sz="2300" kern="1200" dirty="0"/>
            <a:t> dell’ARCEA</a:t>
          </a:r>
        </a:p>
      </dsp:txBody>
      <dsp:txXfrm>
        <a:off x="4428331" y="1296352"/>
        <a:ext cx="4428331" cy="2722340"/>
      </dsp:txXfrm>
    </dsp:sp>
    <dsp:sp modelId="{08C72B44-F2CE-4B05-AF00-0E20AA6F7ACB}">
      <dsp:nvSpPr>
        <dsp:cNvPr id="0" name=""/>
        <dsp:cNvSpPr/>
      </dsp:nvSpPr>
      <dsp:spPr>
        <a:xfrm>
          <a:off x="0" y="4018692"/>
          <a:ext cx="8856663" cy="3024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311-4320-FB44-AB9D-36BD1291C550}">
      <dsp:nvSpPr>
        <dsp:cNvPr id="0" name=""/>
        <dsp:cNvSpPr/>
      </dsp:nvSpPr>
      <dsp:spPr>
        <a:xfrm>
          <a:off x="0" y="51899"/>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2008 </a:t>
          </a:r>
          <a:r>
            <a:rPr lang="mr-IN" sz="2600" kern="1200" dirty="0"/>
            <a:t>–</a:t>
          </a:r>
          <a:r>
            <a:rPr lang="it-IT" sz="2600" kern="1200" dirty="0"/>
            <a:t> 2010 </a:t>
          </a:r>
          <a:r>
            <a:rPr lang="it-IT" sz="2600" kern="1200" dirty="0" err="1"/>
            <a:t>Compliance</a:t>
          </a:r>
          <a:endParaRPr lang="it-IT" sz="2600" kern="1200" dirty="0"/>
        </a:p>
      </dsp:txBody>
      <dsp:txXfrm>
        <a:off x="30442" y="82341"/>
        <a:ext cx="8796099" cy="562726"/>
      </dsp:txXfrm>
    </dsp:sp>
    <dsp:sp modelId="{2A1144A4-A89F-DA42-A7AF-AC570B50E780}">
      <dsp:nvSpPr>
        <dsp:cNvPr id="0" name=""/>
        <dsp:cNvSpPr/>
      </dsp:nvSpPr>
      <dsp:spPr>
        <a:xfrm>
          <a:off x="0" y="675509"/>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obbligo normativo</a:t>
          </a:r>
        </a:p>
      </dsp:txBody>
      <dsp:txXfrm>
        <a:off x="0" y="675509"/>
        <a:ext cx="8856983" cy="430560"/>
      </dsp:txXfrm>
    </dsp:sp>
    <dsp:sp modelId="{C70426CD-B7BB-6841-A0BF-658AD7E387B0}">
      <dsp:nvSpPr>
        <dsp:cNvPr id="0" name=""/>
        <dsp:cNvSpPr/>
      </dsp:nvSpPr>
      <dsp:spPr>
        <a:xfrm>
          <a:off x="0" y="1106069"/>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2011 </a:t>
          </a:r>
          <a:r>
            <a:rPr lang="mr-IN" sz="2600" kern="1200" dirty="0"/>
            <a:t>–</a:t>
          </a:r>
          <a:r>
            <a:rPr lang="it-IT" sz="2600" kern="1200" dirty="0"/>
            <a:t> 2013 </a:t>
          </a:r>
          <a:r>
            <a:rPr lang="it-IT" sz="2600" kern="1200" dirty="0" err="1"/>
            <a:t>Enforcement</a:t>
          </a:r>
          <a:endParaRPr lang="it-IT" sz="2600" kern="1200" dirty="0"/>
        </a:p>
      </dsp:txBody>
      <dsp:txXfrm>
        <a:off x="30442" y="1136511"/>
        <a:ext cx="8796099" cy="562726"/>
      </dsp:txXfrm>
    </dsp:sp>
    <dsp:sp modelId="{BED3A6A3-744A-DF41-9156-212844946630}">
      <dsp:nvSpPr>
        <dsp:cNvPr id="0" name=""/>
        <dsp:cNvSpPr/>
      </dsp:nvSpPr>
      <dsp:spPr>
        <a:xfrm>
          <a:off x="0" y="172968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insieme di procedure</a:t>
          </a:r>
        </a:p>
      </dsp:txBody>
      <dsp:txXfrm>
        <a:off x="0" y="1729680"/>
        <a:ext cx="8856983" cy="430560"/>
      </dsp:txXfrm>
    </dsp:sp>
    <dsp:sp modelId="{7B1D285B-4092-814B-8AC1-A1BA1847F79D}">
      <dsp:nvSpPr>
        <dsp:cNvPr id="0" name=""/>
        <dsp:cNvSpPr/>
      </dsp:nvSpPr>
      <dsp:spPr>
        <a:xfrm>
          <a:off x="0" y="2160240"/>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2014 </a:t>
          </a:r>
          <a:r>
            <a:rPr lang="mr-IN" sz="2600" kern="1200" dirty="0"/>
            <a:t>–</a:t>
          </a:r>
          <a:r>
            <a:rPr lang="it-IT" sz="2600" kern="1200" dirty="0"/>
            <a:t> 2016 Integration</a:t>
          </a:r>
        </a:p>
      </dsp:txBody>
      <dsp:txXfrm>
        <a:off x="30442" y="2190682"/>
        <a:ext cx="8796099" cy="562726"/>
      </dsp:txXfrm>
    </dsp:sp>
    <dsp:sp modelId="{685E3D16-C9DC-B34A-886E-AABA3FC0F908}">
      <dsp:nvSpPr>
        <dsp:cNvPr id="0" name=""/>
        <dsp:cNvSpPr/>
      </dsp:nvSpPr>
      <dsp:spPr>
        <a:xfrm>
          <a:off x="0" y="278385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parte integrante del business</a:t>
          </a:r>
        </a:p>
      </dsp:txBody>
      <dsp:txXfrm>
        <a:off x="0" y="2783850"/>
        <a:ext cx="8856983" cy="430560"/>
      </dsp:txXfrm>
    </dsp:sp>
    <dsp:sp modelId="{12DADD8C-AA02-2C44-A4C4-5CC6E05ED653}">
      <dsp:nvSpPr>
        <dsp:cNvPr id="0" name=""/>
        <dsp:cNvSpPr/>
      </dsp:nvSpPr>
      <dsp:spPr>
        <a:xfrm>
          <a:off x="0" y="3214410"/>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2017 </a:t>
          </a:r>
          <a:r>
            <a:rPr lang="mr-IN" sz="2600" kern="1200" dirty="0"/>
            <a:t>–</a:t>
          </a:r>
          <a:r>
            <a:rPr lang="it-IT" sz="2600" kern="1200" dirty="0"/>
            <a:t> 2020 </a:t>
          </a:r>
          <a:r>
            <a:rPr lang="it-IT" sz="2600" kern="1200" dirty="0" err="1"/>
            <a:t>Customization</a:t>
          </a:r>
          <a:endParaRPr lang="it-IT" sz="2600" kern="1200" dirty="0"/>
        </a:p>
      </dsp:txBody>
      <dsp:txXfrm>
        <a:off x="30442" y="3244852"/>
        <a:ext cx="8796099" cy="562726"/>
      </dsp:txXfrm>
    </dsp:sp>
    <dsp:sp modelId="{82F8D33F-37DE-F845-81B7-6E9AC43A809E}">
      <dsp:nvSpPr>
        <dsp:cNvPr id="0" name=""/>
        <dsp:cNvSpPr/>
      </dsp:nvSpPr>
      <dsp:spPr>
        <a:xfrm>
          <a:off x="0" y="383802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a:t>
          </a:r>
          <a:r>
            <a:rPr lang="it-IT" sz="2000" b="1" kern="1200" dirty="0"/>
            <a:t>ritagliata su misura</a:t>
          </a:r>
        </a:p>
      </dsp:txBody>
      <dsp:txXfrm>
        <a:off x="0" y="3838020"/>
        <a:ext cx="8856983" cy="4305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9721-9D8E-45D6-9B60-4B33757935B5}">
      <dsp:nvSpPr>
        <dsp:cNvPr id="0" name=""/>
        <dsp:cNvSpPr/>
      </dsp:nvSpPr>
      <dsp:spPr>
        <a:xfrm>
          <a:off x="0" y="39322"/>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baseline="0" dirty="0"/>
            <a:t>Il Servizio Sistema Informativo</a:t>
          </a:r>
          <a:endParaRPr lang="it-IT" sz="2300" kern="1200" dirty="0"/>
        </a:p>
      </dsp:txBody>
      <dsp:txXfrm>
        <a:off x="26930" y="66252"/>
        <a:ext cx="8803123" cy="497795"/>
      </dsp:txXfrm>
    </dsp:sp>
    <dsp:sp modelId="{32F40EFA-0F9E-47B1-A663-9DC24D977F98}">
      <dsp:nvSpPr>
        <dsp:cNvPr id="0" name=""/>
        <dsp:cNvSpPr/>
      </dsp:nvSpPr>
      <dsp:spPr>
        <a:xfrm>
          <a:off x="0" y="590977"/>
          <a:ext cx="885698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Direttivo Tecnico Informatico </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Tecnico Informatico</a:t>
          </a:r>
          <a:endParaRPr lang="it-IT" sz="1800" kern="1200" dirty="0"/>
        </a:p>
      </dsp:txBody>
      <dsp:txXfrm>
        <a:off x="0" y="590977"/>
        <a:ext cx="8856983" cy="928395"/>
      </dsp:txXfrm>
    </dsp:sp>
    <dsp:sp modelId="{CA9ABC61-D56D-4F6A-AEE2-1214EC32E2FB}">
      <dsp:nvSpPr>
        <dsp:cNvPr id="0" name=""/>
        <dsp:cNvSpPr/>
      </dsp:nvSpPr>
      <dsp:spPr>
        <a:xfrm>
          <a:off x="0" y="1519373"/>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baseline="0" dirty="0"/>
            <a:t>Il Comitato per la Sicurezza Informatica</a:t>
          </a:r>
          <a:endParaRPr lang="it-IT" sz="2300" kern="1200" dirty="0"/>
        </a:p>
      </dsp:txBody>
      <dsp:txXfrm>
        <a:off x="26930" y="1546303"/>
        <a:ext cx="8803123" cy="497795"/>
      </dsp:txXfrm>
    </dsp:sp>
    <dsp:sp modelId="{2087E06D-632D-433F-B808-A2DB2CF90B8C}">
      <dsp:nvSpPr>
        <dsp:cNvPr id="0" name=""/>
        <dsp:cNvSpPr/>
      </dsp:nvSpPr>
      <dsp:spPr>
        <a:xfrm>
          <a:off x="0" y="2071028"/>
          <a:ext cx="885698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dirty="0"/>
            <a:t>Il Direttore e i Dirigenti dell’Agenzia</a:t>
          </a:r>
        </a:p>
        <a:p>
          <a:pPr marL="171450" lvl="1" indent="-171450" algn="l" defTabSz="800100" rtl="0">
            <a:lnSpc>
              <a:spcPct val="90000"/>
            </a:lnSpc>
            <a:spcBef>
              <a:spcPct val="0"/>
            </a:spcBef>
            <a:spcAft>
              <a:spcPct val="20000"/>
            </a:spcAft>
            <a:buChar char="•"/>
          </a:pPr>
          <a:r>
            <a:rPr lang="it-IT" sz="1800" kern="1200" baseline="0" dirty="0"/>
            <a:t>Il Responsabile della Sicurezza Informatica</a:t>
          </a:r>
          <a:endParaRPr lang="it-IT" sz="1800" kern="1200" dirty="0"/>
        </a:p>
        <a:p>
          <a:pPr marL="171450" lvl="1" indent="-171450" algn="l" defTabSz="800100" rtl="0">
            <a:lnSpc>
              <a:spcPct val="90000"/>
            </a:lnSpc>
            <a:spcBef>
              <a:spcPct val="0"/>
            </a:spcBef>
            <a:spcAft>
              <a:spcPct val="20000"/>
            </a:spcAft>
            <a:buChar char="•"/>
          </a:pPr>
          <a:r>
            <a:rPr lang="it-IT" sz="1800" kern="1200" dirty="0"/>
            <a:t>L’IT Auditor </a:t>
          </a:r>
        </a:p>
      </dsp:txBody>
      <dsp:txXfrm>
        <a:off x="0" y="2071028"/>
        <a:ext cx="8856983" cy="928395"/>
      </dsp:txXfrm>
    </dsp:sp>
    <dsp:sp modelId="{55E28D7B-5618-43FF-B4D1-0CDB3D0DC445}">
      <dsp:nvSpPr>
        <dsp:cNvPr id="0" name=""/>
        <dsp:cNvSpPr/>
      </dsp:nvSpPr>
      <dsp:spPr>
        <a:xfrm>
          <a:off x="0" y="2999423"/>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Piattaforma di Sicurezza</a:t>
          </a:r>
        </a:p>
      </dsp:txBody>
      <dsp:txXfrm>
        <a:off x="26930" y="3026353"/>
        <a:ext cx="8803123" cy="497795"/>
      </dsp:txXfrm>
    </dsp:sp>
    <dsp:sp modelId="{BA5E9014-268C-45C6-B557-483D29138254}">
      <dsp:nvSpPr>
        <dsp:cNvPr id="0" name=""/>
        <dsp:cNvSpPr/>
      </dsp:nvSpPr>
      <dsp:spPr>
        <a:xfrm>
          <a:off x="0" y="3551078"/>
          <a:ext cx="8856983" cy="61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 Sistema Informativo</a:t>
          </a:r>
          <a:endParaRPr lang="it-IT" sz="1800" kern="1200" dirty="0"/>
        </a:p>
        <a:p>
          <a:pPr marL="171450" lvl="1" indent="-171450" algn="l" defTabSz="800100" rtl="0">
            <a:lnSpc>
              <a:spcPct val="90000"/>
            </a:lnSpc>
            <a:spcBef>
              <a:spcPct val="0"/>
            </a:spcBef>
            <a:spcAft>
              <a:spcPct val="20000"/>
            </a:spcAft>
            <a:buChar char="•"/>
          </a:pPr>
          <a:r>
            <a:rPr lang="it-IT" sz="1800" kern="1200" dirty="0"/>
            <a:t>Il Dirigente del Servizio Affari Amministrativi e Contabili</a:t>
          </a:r>
        </a:p>
      </dsp:txBody>
      <dsp:txXfrm>
        <a:off x="0" y="3551078"/>
        <a:ext cx="8856983" cy="61892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218378"/>
          <a:ext cx="7329509"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99568" numCol="1" spcCol="1270" anchor="t" anchorCtr="0">
          <a:noAutofit/>
        </a:bodyPr>
        <a:lstStyle/>
        <a:p>
          <a:pPr marL="114300" lvl="1" indent="-114300" algn="l" defTabSz="622300" rtl="0">
            <a:lnSpc>
              <a:spcPct val="90000"/>
            </a:lnSpc>
            <a:spcBef>
              <a:spcPct val="0"/>
            </a:spcBef>
            <a:spcAft>
              <a:spcPct val="15000"/>
            </a:spcAft>
            <a:buChar char="•"/>
          </a:pPr>
          <a:r>
            <a:rPr lang="it-IT" sz="1400" kern="1200"/>
            <a:t>Attua, gestisce e aggiorna i </a:t>
          </a:r>
          <a:r>
            <a:rPr lang="it-IT" sz="1400" b="1" kern="1200">
              <a:solidFill>
                <a:schemeClr val="accent3">
                  <a:lumMod val="75000"/>
                </a:schemeClr>
              </a:solidFill>
            </a:rPr>
            <a:t>sistemi informatici </a:t>
          </a:r>
          <a:r>
            <a:rPr lang="it-IT" sz="1400" kern="1200"/>
            <a:t>dell’Agenzia </a:t>
          </a:r>
          <a:endParaRPr lang="it-IT" sz="1400" kern="1200" dirty="0"/>
        </a:p>
      </dsp:txBody>
      <dsp:txXfrm>
        <a:off x="0" y="218378"/>
        <a:ext cx="7329509" cy="504000"/>
      </dsp:txXfrm>
    </dsp:sp>
    <dsp:sp modelId="{81AC7A30-0C6A-425B-B772-4EC347B2B916}">
      <dsp:nvSpPr>
        <dsp:cNvPr id="0" name=""/>
        <dsp:cNvSpPr/>
      </dsp:nvSpPr>
      <dsp:spPr>
        <a:xfrm>
          <a:off x="366475" y="70778"/>
          <a:ext cx="5130657" cy="29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622300" rtl="0">
            <a:lnSpc>
              <a:spcPct val="90000"/>
            </a:lnSpc>
            <a:spcBef>
              <a:spcPct val="0"/>
            </a:spcBef>
            <a:spcAft>
              <a:spcPct val="35000"/>
            </a:spcAft>
            <a:buNone/>
          </a:pPr>
          <a:r>
            <a:rPr lang="it-IT" sz="1400" kern="1200" dirty="0"/>
            <a:t>Sistemi Informatici dell’Agenzia </a:t>
          </a:r>
        </a:p>
      </dsp:txBody>
      <dsp:txXfrm>
        <a:off x="380885" y="85188"/>
        <a:ext cx="5101837" cy="266380"/>
      </dsp:txXfrm>
    </dsp:sp>
    <dsp:sp modelId="{24D69E11-6FA7-40C5-BFDE-F9E8B69F8EB0}">
      <dsp:nvSpPr>
        <dsp:cNvPr id="0" name=""/>
        <dsp:cNvSpPr/>
      </dsp:nvSpPr>
      <dsp:spPr>
        <a:xfrm>
          <a:off x="0" y="923978"/>
          <a:ext cx="7329509" cy="42525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Predispone ed attua piani finalizzati a garantire la sicurezza </a:t>
          </a:r>
          <a:r>
            <a:rPr lang="it-IT" sz="1000" b="1" kern="1200">
              <a:solidFill>
                <a:srgbClr val="00B050"/>
              </a:solidFill>
            </a:rPr>
            <a:t>logica</a:t>
          </a:r>
          <a:r>
            <a:rPr lang="it-IT" sz="1000" kern="1200"/>
            <a:t> e </a:t>
          </a:r>
          <a:r>
            <a:rPr lang="it-IT" sz="1000" b="1" kern="1200">
              <a:solidFill>
                <a:srgbClr val="00B050"/>
              </a:solidFill>
            </a:rPr>
            <a:t>fisica</a:t>
          </a:r>
          <a:r>
            <a:rPr lang="it-IT" sz="1000" kern="1200"/>
            <a:t> dei dati contenuti negli archivi informatici</a:t>
          </a:r>
          <a:endParaRPr lang="it-IT" sz="1000" kern="1200" dirty="0"/>
        </a:p>
      </dsp:txBody>
      <dsp:txXfrm>
        <a:off x="0" y="923978"/>
        <a:ext cx="7329509" cy="425250"/>
      </dsp:txXfrm>
    </dsp:sp>
    <dsp:sp modelId="{956AE840-AC4E-4AD2-9DA5-A7F4EA11A56A}">
      <dsp:nvSpPr>
        <dsp:cNvPr id="0" name=""/>
        <dsp:cNvSpPr/>
      </dsp:nvSpPr>
      <dsp:spPr>
        <a:xfrm>
          <a:off x="366475" y="776378"/>
          <a:ext cx="5130657" cy="29520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Archivi i Informatici</a:t>
          </a:r>
        </a:p>
      </dsp:txBody>
      <dsp:txXfrm>
        <a:off x="380885" y="790788"/>
        <a:ext cx="5101837" cy="266380"/>
      </dsp:txXfrm>
    </dsp:sp>
    <dsp:sp modelId="{C7040ED1-CB2E-43DE-87BF-90B07517DDC7}">
      <dsp:nvSpPr>
        <dsp:cNvPr id="0" name=""/>
        <dsp:cNvSpPr/>
      </dsp:nvSpPr>
      <dsp:spPr>
        <a:xfrm>
          <a:off x="0" y="1550828"/>
          <a:ext cx="7329509" cy="5670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Pianifica procedure di salvataggio dei dati e predispone piani atti a garantire la continuità operativa (“</a:t>
          </a:r>
          <a:r>
            <a:rPr lang="it-IT" sz="1000" b="1" kern="1200">
              <a:solidFill>
                <a:schemeClr val="accent3">
                  <a:lumMod val="50000"/>
                </a:schemeClr>
              </a:solidFill>
            </a:rPr>
            <a:t>Business Continuity Plan</a:t>
          </a:r>
          <a:r>
            <a:rPr lang="it-IT" sz="1000" kern="1200"/>
            <a:t>”) ed un tempestivo ripristino in caso di danni ("</a:t>
          </a:r>
          <a:r>
            <a:rPr lang="it-IT" sz="1000" b="1" kern="1200">
              <a:solidFill>
                <a:schemeClr val="accent3">
                  <a:lumMod val="50000"/>
                </a:schemeClr>
              </a:solidFill>
            </a:rPr>
            <a:t>Disaster Recovery</a:t>
          </a:r>
          <a:r>
            <a:rPr lang="it-IT" sz="1000" kern="1200"/>
            <a:t>")</a:t>
          </a:r>
          <a:endParaRPr lang="it-IT" sz="1000" kern="1200" dirty="0"/>
        </a:p>
      </dsp:txBody>
      <dsp:txXfrm>
        <a:off x="0" y="1550828"/>
        <a:ext cx="7329509" cy="567000"/>
      </dsp:txXfrm>
    </dsp:sp>
    <dsp:sp modelId="{8C680383-75AE-4204-886D-B9979837E32C}">
      <dsp:nvSpPr>
        <dsp:cNvPr id="0" name=""/>
        <dsp:cNvSpPr/>
      </dsp:nvSpPr>
      <dsp:spPr>
        <a:xfrm>
          <a:off x="366475" y="1403228"/>
          <a:ext cx="5130657" cy="29520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Business </a:t>
          </a:r>
          <a:r>
            <a:rPr lang="it-IT" sz="1000" kern="1200" dirty="0" err="1"/>
            <a:t>Continuity</a:t>
          </a:r>
          <a:r>
            <a:rPr lang="it-IT" sz="1000" kern="1200" dirty="0"/>
            <a:t> </a:t>
          </a:r>
          <a:r>
            <a:rPr lang="it-IT" sz="1000" kern="1200" dirty="0" err="1"/>
            <a:t>Plan</a:t>
          </a:r>
          <a:r>
            <a:rPr lang="it-IT" sz="1000" kern="1200" dirty="0"/>
            <a:t> - </a:t>
          </a:r>
          <a:r>
            <a:rPr lang="it-IT" sz="1000" kern="1200" dirty="0" err="1"/>
            <a:t>Disaster</a:t>
          </a:r>
          <a:r>
            <a:rPr lang="it-IT" sz="1000" kern="1200" dirty="0"/>
            <a:t> </a:t>
          </a:r>
          <a:r>
            <a:rPr lang="it-IT" sz="1000" kern="1200" dirty="0" err="1"/>
            <a:t>Recovery</a:t>
          </a:r>
          <a:endParaRPr lang="it-IT" sz="1000" kern="1200" dirty="0"/>
        </a:p>
      </dsp:txBody>
      <dsp:txXfrm>
        <a:off x="380885" y="1417638"/>
        <a:ext cx="5101837" cy="266380"/>
      </dsp:txXfrm>
    </dsp:sp>
    <dsp:sp modelId="{AE95ED7F-C373-42ED-ABC5-8241DD861AE0}">
      <dsp:nvSpPr>
        <dsp:cNvPr id="0" name=""/>
        <dsp:cNvSpPr/>
      </dsp:nvSpPr>
      <dsp:spPr>
        <a:xfrm>
          <a:off x="0" y="2319428"/>
          <a:ext cx="7329509" cy="425250"/>
        </a:xfrm>
        <a:prstGeom prst="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Gestisce la </a:t>
          </a:r>
          <a:r>
            <a:rPr lang="it-IT" sz="1000" b="1" kern="1200">
              <a:solidFill>
                <a:schemeClr val="accent5">
                  <a:lumMod val="75000"/>
                </a:schemeClr>
              </a:solidFill>
            </a:rPr>
            <a:t>rete</a:t>
          </a:r>
          <a:r>
            <a:rPr lang="it-IT" sz="1000" kern="1200"/>
            <a:t> ed i </a:t>
          </a:r>
          <a:r>
            <a:rPr lang="it-IT" sz="1000" b="1" kern="1200">
              <a:solidFill>
                <a:schemeClr val="accent5">
                  <a:lumMod val="75000"/>
                </a:schemeClr>
              </a:solidFill>
            </a:rPr>
            <a:t>server</a:t>
          </a:r>
          <a:r>
            <a:rPr lang="it-IT" sz="1000" kern="1200"/>
            <a:t> dell'Agenzia e promuove l'informatizzazione delle procedure interne </a:t>
          </a:r>
          <a:endParaRPr lang="it-IT" sz="1000" kern="1200" dirty="0"/>
        </a:p>
      </dsp:txBody>
      <dsp:txXfrm>
        <a:off x="0" y="2319428"/>
        <a:ext cx="7329509" cy="425250"/>
      </dsp:txXfrm>
    </dsp:sp>
    <dsp:sp modelId="{AD93B323-2CE1-415B-A6E3-F7F695276175}">
      <dsp:nvSpPr>
        <dsp:cNvPr id="0" name=""/>
        <dsp:cNvSpPr/>
      </dsp:nvSpPr>
      <dsp:spPr>
        <a:xfrm>
          <a:off x="366475" y="2171828"/>
          <a:ext cx="5130657" cy="29520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Procedure interne</a:t>
          </a:r>
        </a:p>
      </dsp:txBody>
      <dsp:txXfrm>
        <a:off x="380885" y="2186238"/>
        <a:ext cx="5101837" cy="266380"/>
      </dsp:txXfrm>
    </dsp:sp>
    <dsp:sp modelId="{6D2390C8-D1B2-4387-B3E8-F31B12B01819}">
      <dsp:nvSpPr>
        <dsp:cNvPr id="0" name=""/>
        <dsp:cNvSpPr/>
      </dsp:nvSpPr>
      <dsp:spPr>
        <a:xfrm>
          <a:off x="0" y="2946278"/>
          <a:ext cx="7329509" cy="1071000"/>
        </a:xfrm>
        <a:prstGeom prst="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dirty="0"/>
            <a:t> Supporto specialistico trasversale; </a:t>
          </a:r>
        </a:p>
        <a:p>
          <a:pPr marL="57150" lvl="1" indent="-57150" algn="l" defTabSz="444500" rtl="0">
            <a:lnSpc>
              <a:spcPct val="90000"/>
            </a:lnSpc>
            <a:spcBef>
              <a:spcPct val="0"/>
            </a:spcBef>
            <a:spcAft>
              <a:spcPct val="15000"/>
            </a:spcAft>
            <a:buChar char="•"/>
          </a:pPr>
          <a:r>
            <a:rPr lang="it-IT" sz="1000" kern="1200"/>
            <a:t>Progettazione del </a:t>
          </a:r>
          <a:r>
            <a:rPr lang="it-IT" sz="1000" b="1" kern="1200">
              <a:solidFill>
                <a:schemeClr val="accent5">
                  <a:lumMod val="75000"/>
                </a:schemeClr>
              </a:solidFill>
            </a:rPr>
            <a:t>sito web </a:t>
          </a:r>
          <a:r>
            <a:rPr lang="it-IT" sz="1000" kern="1200"/>
            <a:t>dell'Agenzia;</a:t>
          </a:r>
          <a:endParaRPr lang="it-IT" sz="1000" kern="1200" dirty="0"/>
        </a:p>
        <a:p>
          <a:pPr marL="57150" lvl="1" indent="-57150" algn="l" defTabSz="444500" rtl="0">
            <a:lnSpc>
              <a:spcPct val="90000"/>
            </a:lnSpc>
            <a:spcBef>
              <a:spcPct val="0"/>
            </a:spcBef>
            <a:spcAft>
              <a:spcPct val="15000"/>
            </a:spcAft>
            <a:buChar char="•"/>
          </a:pPr>
          <a:r>
            <a:rPr lang="it-IT" sz="1000" kern="1200"/>
            <a:t>Progettazione e manutenzione di sistemi di</a:t>
          </a:r>
          <a:r>
            <a:rPr lang="it-IT" sz="1000" b="1" kern="1200"/>
            <a:t> </a:t>
          </a:r>
          <a:r>
            <a:rPr lang="it-IT" sz="1000" b="1" kern="1200">
              <a:solidFill>
                <a:schemeClr val="accent5">
                  <a:lumMod val="75000"/>
                </a:schemeClr>
              </a:solidFill>
            </a:rPr>
            <a:t>comunicazione/interazione digitale</a:t>
          </a:r>
          <a:r>
            <a:rPr lang="it-IT" sz="1000" kern="1200">
              <a:solidFill>
                <a:schemeClr val="accent5">
                  <a:lumMod val="75000"/>
                </a:schemeClr>
              </a:solidFill>
            </a:rPr>
            <a:t> </a:t>
          </a:r>
          <a:r>
            <a:rPr lang="it-IT" sz="1000" kern="1200">
              <a:solidFill>
                <a:schemeClr val="tx1"/>
              </a:solidFill>
            </a:rPr>
            <a:t>all’interno dell’Agenzia e</a:t>
          </a:r>
          <a:r>
            <a:rPr lang="it-IT" sz="1000" kern="1200">
              <a:solidFill>
                <a:schemeClr val="accent5">
                  <a:lumMod val="75000"/>
                </a:schemeClr>
              </a:solidFill>
            </a:rPr>
            <a:t> </a:t>
          </a:r>
          <a:r>
            <a:rPr lang="it-IT" sz="1000" kern="1200"/>
            <a:t>con Organismi Delegati</a:t>
          </a:r>
          <a:endParaRPr lang="it-IT" sz="1000" kern="1200" dirty="0"/>
        </a:p>
        <a:p>
          <a:pPr marL="57150" lvl="1" indent="-57150" algn="l" defTabSz="444500" rtl="0">
            <a:lnSpc>
              <a:spcPct val="90000"/>
            </a:lnSpc>
            <a:spcBef>
              <a:spcPct val="0"/>
            </a:spcBef>
            <a:spcAft>
              <a:spcPct val="15000"/>
            </a:spcAft>
            <a:buChar char="•"/>
          </a:pPr>
          <a:r>
            <a:rPr lang="it-IT" sz="1000" b="1" kern="1200">
              <a:solidFill>
                <a:schemeClr val="accent5">
                  <a:lumMod val="75000"/>
                </a:schemeClr>
              </a:solidFill>
            </a:rPr>
            <a:t> </a:t>
          </a:r>
          <a:r>
            <a:rPr lang="it-IT" sz="1000" b="0" kern="1200">
              <a:solidFill>
                <a:schemeClr val="tx1"/>
              </a:solidFill>
            </a:rPr>
            <a:t>Per l’erogazione e fruizione del Protocollo </a:t>
          </a:r>
          <a:r>
            <a:rPr lang="it-IT" sz="1000" b="1" kern="1200">
              <a:solidFill>
                <a:schemeClr val="accent5">
                  <a:lumMod val="75000"/>
                </a:schemeClr>
              </a:solidFill>
            </a:rPr>
            <a:t>Informatico</a:t>
          </a:r>
          <a:r>
            <a:rPr lang="it-IT" sz="1000" kern="1200"/>
            <a:t>.</a:t>
          </a:r>
          <a:endParaRPr lang="it-IT" sz="1000" kern="1200" dirty="0"/>
        </a:p>
      </dsp:txBody>
      <dsp:txXfrm>
        <a:off x="0" y="2946278"/>
        <a:ext cx="7329509" cy="1071000"/>
      </dsp:txXfrm>
    </dsp:sp>
    <dsp:sp modelId="{743D5BDD-5067-4935-8FEB-3EC40E700005}">
      <dsp:nvSpPr>
        <dsp:cNvPr id="0" name=""/>
        <dsp:cNvSpPr/>
      </dsp:nvSpPr>
      <dsp:spPr>
        <a:xfrm>
          <a:off x="366475" y="2798679"/>
          <a:ext cx="5130657" cy="29520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Supporto Tecnico  </a:t>
          </a:r>
        </a:p>
      </dsp:txBody>
      <dsp:txXfrm>
        <a:off x="380885" y="2813089"/>
        <a:ext cx="5101837" cy="266380"/>
      </dsp:txXfrm>
    </dsp:sp>
    <dsp:sp modelId="{6115A3D1-E6A9-4620-AF4B-77DD7EF8E5D1}">
      <dsp:nvSpPr>
        <dsp:cNvPr id="0" name=""/>
        <dsp:cNvSpPr/>
      </dsp:nvSpPr>
      <dsp:spPr>
        <a:xfrm>
          <a:off x="0" y="4218879"/>
          <a:ext cx="7329509" cy="4252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Ha la responsabilità delle attività operative inerenti la </a:t>
          </a:r>
          <a:r>
            <a:rPr lang="it-IT" sz="1000" b="1" kern="1200">
              <a:solidFill>
                <a:schemeClr val="accent2">
                  <a:lumMod val="75000"/>
                </a:schemeClr>
              </a:solidFill>
            </a:rPr>
            <a:t>sicurezza</a:t>
          </a:r>
          <a:r>
            <a:rPr lang="it-IT" sz="1000" kern="1200"/>
            <a:t> dei sistemi</a:t>
          </a:r>
          <a:endParaRPr lang="it-IT" sz="1000" kern="1200" dirty="0"/>
        </a:p>
      </dsp:txBody>
      <dsp:txXfrm>
        <a:off x="0" y="4218879"/>
        <a:ext cx="7329509" cy="425250"/>
      </dsp:txXfrm>
    </dsp:sp>
    <dsp:sp modelId="{2EFB52BA-A18A-430A-9E26-CAB206E1D2C5}">
      <dsp:nvSpPr>
        <dsp:cNvPr id="0" name=""/>
        <dsp:cNvSpPr/>
      </dsp:nvSpPr>
      <dsp:spPr>
        <a:xfrm>
          <a:off x="366475" y="4071278"/>
          <a:ext cx="5130657" cy="295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Sicurezza Informatica</a:t>
          </a:r>
        </a:p>
      </dsp:txBody>
      <dsp:txXfrm>
        <a:off x="380885" y="4085688"/>
        <a:ext cx="5101837" cy="2663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36664"/>
          <a:ext cx="6347048" cy="22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36664"/>
        <a:ext cx="6347048" cy="226800"/>
      </dsp:txXfrm>
    </dsp:sp>
    <dsp:sp modelId="{81AC7A30-0C6A-425B-B772-4EC347B2B916}">
      <dsp:nvSpPr>
        <dsp:cNvPr id="0" name=""/>
        <dsp:cNvSpPr/>
      </dsp:nvSpPr>
      <dsp:spPr>
        <a:xfrm>
          <a:off x="317352" y="3824"/>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622300" rtl="0">
            <a:lnSpc>
              <a:spcPct val="90000"/>
            </a:lnSpc>
            <a:spcBef>
              <a:spcPct val="0"/>
            </a:spcBef>
            <a:spcAft>
              <a:spcPct val="35000"/>
            </a:spcAft>
            <a:buNone/>
          </a:pPr>
          <a:r>
            <a:rPr lang="it-IT" sz="1400" kern="1200" dirty="0"/>
            <a:t>Si riunisce con cadenza trimestrale</a:t>
          </a:r>
        </a:p>
      </dsp:txBody>
      <dsp:txXfrm>
        <a:off x="330321" y="16793"/>
        <a:ext cx="4416995" cy="239742"/>
      </dsp:txXfrm>
    </dsp:sp>
    <dsp:sp modelId="{24D69E11-6FA7-40C5-BFDE-F9E8B69F8EB0}">
      <dsp:nvSpPr>
        <dsp:cNvPr id="0" name=""/>
        <dsp:cNvSpPr/>
      </dsp:nvSpPr>
      <dsp:spPr>
        <a:xfrm>
          <a:off x="0" y="544904"/>
          <a:ext cx="6347048" cy="2268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44904"/>
        <a:ext cx="6347048" cy="226800"/>
      </dsp:txXfrm>
    </dsp:sp>
    <dsp:sp modelId="{956AE840-AC4E-4AD2-9DA5-A7F4EA11A56A}">
      <dsp:nvSpPr>
        <dsp:cNvPr id="0" name=""/>
        <dsp:cNvSpPr/>
      </dsp:nvSpPr>
      <dsp:spPr>
        <a:xfrm>
          <a:off x="317352" y="412064"/>
          <a:ext cx="4442933" cy="26568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Verifica l’adeguamento della documentazione inerente la sicurezza informatica</a:t>
          </a:r>
        </a:p>
      </dsp:txBody>
      <dsp:txXfrm>
        <a:off x="330321" y="425033"/>
        <a:ext cx="4416995" cy="239742"/>
      </dsp:txXfrm>
    </dsp:sp>
    <dsp:sp modelId="{C7040ED1-CB2E-43DE-87BF-90B07517DDC7}">
      <dsp:nvSpPr>
        <dsp:cNvPr id="0" name=""/>
        <dsp:cNvSpPr/>
      </dsp:nvSpPr>
      <dsp:spPr>
        <a:xfrm>
          <a:off x="0" y="953144"/>
          <a:ext cx="6347048" cy="2268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953144"/>
        <a:ext cx="6347048" cy="226800"/>
      </dsp:txXfrm>
    </dsp:sp>
    <dsp:sp modelId="{8C680383-75AE-4204-886D-B9979837E32C}">
      <dsp:nvSpPr>
        <dsp:cNvPr id="0" name=""/>
        <dsp:cNvSpPr/>
      </dsp:nvSpPr>
      <dsp:spPr>
        <a:xfrm>
          <a:off x="317352" y="820304"/>
          <a:ext cx="4442933" cy="2656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Propone Indirizzi e azioni in materia di sicurezza informatica</a:t>
          </a:r>
        </a:p>
      </dsp:txBody>
      <dsp:txXfrm>
        <a:off x="330321" y="833273"/>
        <a:ext cx="4416995" cy="239742"/>
      </dsp:txXfrm>
    </dsp:sp>
    <dsp:sp modelId="{AE95ED7F-C373-42ED-ABC5-8241DD861AE0}">
      <dsp:nvSpPr>
        <dsp:cNvPr id="0" name=""/>
        <dsp:cNvSpPr/>
      </dsp:nvSpPr>
      <dsp:spPr>
        <a:xfrm>
          <a:off x="0" y="1361384"/>
          <a:ext cx="6347048" cy="2268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361384"/>
        <a:ext cx="6347048" cy="226800"/>
      </dsp:txXfrm>
    </dsp:sp>
    <dsp:sp modelId="{AD93B323-2CE1-415B-A6E3-F7F695276175}">
      <dsp:nvSpPr>
        <dsp:cNvPr id="0" name=""/>
        <dsp:cNvSpPr/>
      </dsp:nvSpPr>
      <dsp:spPr>
        <a:xfrm>
          <a:off x="317352" y="1228544"/>
          <a:ext cx="4442933" cy="26568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Informa il Direttore Generale sullo stato della situazione</a:t>
          </a:r>
        </a:p>
      </dsp:txBody>
      <dsp:txXfrm>
        <a:off x="330321" y="1241513"/>
        <a:ext cx="4416995" cy="239742"/>
      </dsp:txXfrm>
    </dsp:sp>
    <dsp:sp modelId="{D0678AFD-74CC-42A1-B7CF-C77C23965D99}">
      <dsp:nvSpPr>
        <dsp:cNvPr id="0" name=""/>
        <dsp:cNvSpPr/>
      </dsp:nvSpPr>
      <dsp:spPr>
        <a:xfrm>
          <a:off x="0" y="1769624"/>
          <a:ext cx="6347048" cy="2268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9A28AAC5-F6F1-433E-9D47-2200B9531909}">
      <dsp:nvSpPr>
        <dsp:cNvPr id="0" name=""/>
        <dsp:cNvSpPr/>
      </dsp:nvSpPr>
      <dsp:spPr>
        <a:xfrm>
          <a:off x="317352" y="1636784"/>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a:lnSpc>
              <a:spcPct val="90000"/>
            </a:lnSpc>
            <a:spcBef>
              <a:spcPct val="0"/>
            </a:spcBef>
            <a:spcAft>
              <a:spcPct val="35000"/>
            </a:spcAft>
            <a:buNone/>
          </a:pPr>
          <a:r>
            <a:rPr lang="it-IT" sz="900" kern="1200" dirty="0"/>
            <a:t>Insieme al Servizio “Sistema Informativo” costituisce il </a:t>
          </a:r>
          <a:r>
            <a:rPr lang="it-IT" sz="900" kern="1200" dirty="0" err="1"/>
            <a:t>Change</a:t>
          </a:r>
          <a:r>
            <a:rPr lang="it-IT" sz="900" kern="1200" dirty="0"/>
            <a:t> </a:t>
          </a:r>
          <a:r>
            <a:rPr lang="it-IT" sz="900" kern="1200" dirty="0" err="1"/>
            <a:t>Advisory</a:t>
          </a:r>
          <a:r>
            <a:rPr lang="it-IT" sz="900" kern="1200" dirty="0"/>
            <a:t> </a:t>
          </a:r>
          <a:r>
            <a:rPr lang="it-IT" sz="900" kern="1200" dirty="0" err="1"/>
            <a:t>Board</a:t>
          </a:r>
          <a:r>
            <a:rPr lang="it-IT" sz="900" kern="1200" dirty="0"/>
            <a:t> </a:t>
          </a:r>
        </a:p>
      </dsp:txBody>
      <dsp:txXfrm>
        <a:off x="330321" y="1649753"/>
        <a:ext cx="4416995" cy="2397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65566"/>
          <a:ext cx="5318254" cy="2437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65566"/>
        <a:ext cx="5318254" cy="243760"/>
      </dsp:txXfrm>
    </dsp:sp>
    <dsp:sp modelId="{81AC7A30-0C6A-425B-B772-4EC347B2B916}">
      <dsp:nvSpPr>
        <dsp:cNvPr id="0" name=""/>
        <dsp:cNvSpPr/>
      </dsp:nvSpPr>
      <dsp:spPr>
        <a:xfrm>
          <a:off x="317352" y="32726"/>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622300" rtl="0">
            <a:lnSpc>
              <a:spcPct val="90000"/>
            </a:lnSpc>
            <a:spcBef>
              <a:spcPct val="0"/>
            </a:spcBef>
            <a:spcAft>
              <a:spcPct val="35000"/>
            </a:spcAft>
            <a:buNone/>
          </a:pPr>
          <a:r>
            <a:rPr lang="it-IT" sz="1400" kern="1200" dirty="0"/>
            <a:t>Progetta SPI da proporre al Comitato di sicurezza; </a:t>
          </a:r>
        </a:p>
      </dsp:txBody>
      <dsp:txXfrm>
        <a:off x="330321" y="45695"/>
        <a:ext cx="4416995" cy="239742"/>
      </dsp:txXfrm>
    </dsp:sp>
    <dsp:sp modelId="{24D69E11-6FA7-40C5-BFDE-F9E8B69F8EB0}">
      <dsp:nvSpPr>
        <dsp:cNvPr id="0" name=""/>
        <dsp:cNvSpPr/>
      </dsp:nvSpPr>
      <dsp:spPr>
        <a:xfrm>
          <a:off x="0" y="590766"/>
          <a:ext cx="5318254" cy="301648"/>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90766"/>
        <a:ext cx="5318254" cy="301648"/>
      </dsp:txXfrm>
    </dsp:sp>
    <dsp:sp modelId="{956AE840-AC4E-4AD2-9DA5-A7F4EA11A56A}">
      <dsp:nvSpPr>
        <dsp:cNvPr id="0" name=""/>
        <dsp:cNvSpPr/>
      </dsp:nvSpPr>
      <dsp:spPr>
        <a:xfrm>
          <a:off x="317352" y="457926"/>
          <a:ext cx="4442933" cy="26568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Progetta sistema per classificazione e gestione info aziendali e ne gestisce l’evoluzione; </a:t>
          </a:r>
        </a:p>
      </dsp:txBody>
      <dsp:txXfrm>
        <a:off x="330321" y="470895"/>
        <a:ext cx="4416995" cy="239742"/>
      </dsp:txXfrm>
    </dsp:sp>
    <dsp:sp modelId="{C7040ED1-CB2E-43DE-87BF-90B07517DDC7}">
      <dsp:nvSpPr>
        <dsp:cNvPr id="0" name=""/>
        <dsp:cNvSpPr/>
      </dsp:nvSpPr>
      <dsp:spPr>
        <a:xfrm>
          <a:off x="0" y="1073855"/>
          <a:ext cx="5338946" cy="32888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073855"/>
        <a:ext cx="5338946" cy="328880"/>
      </dsp:txXfrm>
    </dsp:sp>
    <dsp:sp modelId="{8C680383-75AE-4204-886D-B9979837E32C}">
      <dsp:nvSpPr>
        <dsp:cNvPr id="0" name=""/>
        <dsp:cNvSpPr/>
      </dsp:nvSpPr>
      <dsp:spPr>
        <a:xfrm>
          <a:off x="317352" y="941015"/>
          <a:ext cx="4442933" cy="26568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Coordina attuazione interventi operativi volti ad implementare le misure di protezione;</a:t>
          </a:r>
        </a:p>
      </dsp:txBody>
      <dsp:txXfrm>
        <a:off x="330321" y="953984"/>
        <a:ext cx="4416995" cy="239742"/>
      </dsp:txXfrm>
    </dsp:sp>
    <dsp:sp modelId="{AE95ED7F-C373-42ED-ABC5-8241DD861AE0}">
      <dsp:nvSpPr>
        <dsp:cNvPr id="0" name=""/>
        <dsp:cNvSpPr/>
      </dsp:nvSpPr>
      <dsp:spPr>
        <a:xfrm>
          <a:off x="0" y="1584175"/>
          <a:ext cx="5318254" cy="38334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584175"/>
        <a:ext cx="5318254" cy="383346"/>
      </dsp:txXfrm>
    </dsp:sp>
    <dsp:sp modelId="{AD93B323-2CE1-415B-A6E3-F7F695276175}">
      <dsp:nvSpPr>
        <dsp:cNvPr id="0" name=""/>
        <dsp:cNvSpPr/>
      </dsp:nvSpPr>
      <dsp:spPr>
        <a:xfrm>
          <a:off x="317352" y="1451335"/>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supporta gli interventi di audit effettuati dal Servizio Controllo Interno.</a:t>
          </a:r>
        </a:p>
      </dsp:txBody>
      <dsp:txXfrm>
        <a:off x="330321" y="1464304"/>
        <a:ext cx="4416995" cy="2397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677F-51BE-4CD2-80A6-9EC8E33B181A}">
      <dsp:nvSpPr>
        <dsp:cNvPr id="0" name=""/>
        <dsp:cNvSpPr/>
      </dsp:nvSpPr>
      <dsp:spPr>
        <a:xfrm>
          <a:off x="1054"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1700" kern="1200" dirty="0"/>
            <a:t>Recepisce una direttiva della Commissione Europea</a:t>
          </a:r>
        </a:p>
        <a:p>
          <a:pPr lvl="0" algn="ctr" defTabSz="711200" rtl="0">
            <a:lnSpc>
              <a:spcPct val="90000"/>
            </a:lnSpc>
            <a:spcBef>
              <a:spcPct val="0"/>
            </a:spcBef>
            <a:spcAft>
              <a:spcPct val="35000"/>
            </a:spcAft>
            <a:buNone/>
          </a:pPr>
          <a:endParaRPr lang="it-IT" sz="1700" kern="1200" dirty="0"/>
        </a:p>
      </dsp:txBody>
      <dsp:txXfrm>
        <a:off x="1054" y="0"/>
        <a:ext cx="2742492" cy="912368"/>
      </dsp:txXfrm>
    </dsp:sp>
    <dsp:sp modelId="{4C6AFA7F-2957-4EDF-9CF3-B33969AE7A04}">
      <dsp:nvSpPr>
        <dsp:cNvPr id="0" name=""/>
        <dsp:cNvSpPr/>
      </dsp:nvSpPr>
      <dsp:spPr>
        <a:xfrm>
          <a:off x="275304" y="913259"/>
          <a:ext cx="2193993" cy="9169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Dotata di attrezzature e sistemi d’eccellenza</a:t>
          </a:r>
        </a:p>
      </dsp:txBody>
      <dsp:txXfrm>
        <a:off x="302161" y="940116"/>
        <a:ext cx="2140279" cy="863258"/>
      </dsp:txXfrm>
    </dsp:sp>
    <dsp:sp modelId="{F201740D-FDA2-4EEE-9860-AE59A72F203F}">
      <dsp:nvSpPr>
        <dsp:cNvPr id="0" name=""/>
        <dsp:cNvSpPr/>
      </dsp:nvSpPr>
      <dsp:spPr>
        <a:xfrm>
          <a:off x="275304" y="1971304"/>
          <a:ext cx="2193993" cy="916972"/>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kern="1200" dirty="0"/>
            <a:t>Permette l’archiviazione sicura delle informazioni più importanti</a:t>
          </a:r>
        </a:p>
      </dsp:txBody>
      <dsp:txXfrm>
        <a:off x="302161" y="1998161"/>
        <a:ext cx="2140279" cy="863258"/>
      </dsp:txXfrm>
    </dsp:sp>
    <dsp:sp modelId="{3304506F-C485-44B7-8939-728EE79865CC}">
      <dsp:nvSpPr>
        <dsp:cNvPr id="0" name=""/>
        <dsp:cNvSpPr/>
      </dsp:nvSpPr>
      <dsp:spPr>
        <a:xfrm>
          <a:off x="2949233"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t>Non solo </a:t>
          </a:r>
          <a:r>
            <a:rPr lang="it-IT" sz="1700" kern="1200" dirty="0" err="1"/>
            <a:t>disastro…</a:t>
          </a:r>
          <a:endParaRPr lang="it-IT" sz="1700" kern="1200" dirty="0"/>
        </a:p>
      </dsp:txBody>
      <dsp:txXfrm>
        <a:off x="2949233" y="0"/>
        <a:ext cx="2742492" cy="912368"/>
      </dsp:txXfrm>
    </dsp:sp>
    <dsp:sp modelId="{9938F4FD-4805-410E-A482-4907D7DE1203}">
      <dsp:nvSpPr>
        <dsp:cNvPr id="0" name=""/>
        <dsp:cNvSpPr/>
      </dsp:nvSpPr>
      <dsp:spPr>
        <a:xfrm>
          <a:off x="3223483" y="912368"/>
          <a:ext cx="2193993" cy="1976798"/>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Le dotazioni hardware e software presenti sono utilizzate continuamente migliorando le performance dell’Agenzia</a:t>
          </a:r>
        </a:p>
      </dsp:txBody>
      <dsp:txXfrm>
        <a:off x="3281381" y="970266"/>
        <a:ext cx="2078197" cy="1861002"/>
      </dsp:txXfrm>
    </dsp:sp>
    <dsp:sp modelId="{DCF7C8BC-AC9C-4A73-8AFE-D04386FB0B6E}">
      <dsp:nvSpPr>
        <dsp:cNvPr id="0" name=""/>
        <dsp:cNvSpPr/>
      </dsp:nvSpPr>
      <dsp:spPr>
        <a:xfrm>
          <a:off x="5898467"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t>Sala CED dedicata </a:t>
          </a:r>
        </a:p>
      </dsp:txBody>
      <dsp:txXfrm>
        <a:off x="5898467" y="0"/>
        <a:ext cx="2742492" cy="912368"/>
      </dsp:txXfrm>
    </dsp:sp>
    <dsp:sp modelId="{9BCE5950-52C9-418F-8132-3EC6CCC232C5}">
      <dsp:nvSpPr>
        <dsp:cNvPr id="0" name=""/>
        <dsp:cNvSpPr/>
      </dsp:nvSpPr>
      <dsp:spPr>
        <a:xfrm>
          <a:off x="6171662" y="912368"/>
          <a:ext cx="2193993" cy="197679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Sale operative e istituzionali immediatamente funzionanti</a:t>
          </a:r>
        </a:p>
      </dsp:txBody>
      <dsp:txXfrm>
        <a:off x="6229560" y="970266"/>
        <a:ext cx="2078197" cy="1861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569434" y="413"/>
          <a:ext cx="3215429" cy="13534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tabLst/>
          </a:pPr>
          <a:r>
            <a:rPr lang="it-IT" sz="1800" b="0" i="0" kern="1200" baseline="0" dirty="0"/>
            <a:t>Delle Funzioni Istituzionali </a:t>
          </a:r>
          <a:r>
            <a:rPr lang="it-IT" sz="1800" b="0" i="0" kern="1200" dirty="0"/>
            <a:t>dell’Organismo Pagatore (Autorizzazione, Esecuzione e Contabilizzazione)</a:t>
          </a:r>
          <a:endParaRPr lang="it-IT" sz="1800" kern="1200" dirty="0"/>
        </a:p>
      </dsp:txBody>
      <dsp:txXfrm>
        <a:off x="609074" y="40053"/>
        <a:ext cx="3136149" cy="1274139"/>
      </dsp:txXfrm>
    </dsp:sp>
    <dsp:sp modelId="{D8549D17-EAB4-417C-A427-7CF34C59486B}">
      <dsp:nvSpPr>
        <dsp:cNvPr id="0" name=""/>
        <dsp:cNvSpPr/>
      </dsp:nvSpPr>
      <dsp:spPr>
        <a:xfrm rot="5400000">
          <a:off x="1923382" y="1387668"/>
          <a:ext cx="507532" cy="609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5400000">
        <a:off x="1994437" y="1438421"/>
        <a:ext cx="365422" cy="355272"/>
      </dsp:txXfrm>
    </dsp:sp>
    <dsp:sp modelId="{11C9EE71-36B2-4673-8581-2DE93BD28DA6}">
      <dsp:nvSpPr>
        <dsp:cNvPr id="0" name=""/>
        <dsp:cNvSpPr/>
      </dsp:nvSpPr>
      <dsp:spPr>
        <a:xfrm>
          <a:off x="569434" y="2030542"/>
          <a:ext cx="3215429" cy="13534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kern="1200" baseline="0" dirty="0"/>
            <a:t>Dei</a:t>
          </a:r>
          <a:r>
            <a:rPr lang="it-IT" sz="2000" kern="1200" dirty="0"/>
            <a:t> processi amministrativi ritenuti più critici (ad esempio la contabilità del funzionamento dell’Agenzia)</a:t>
          </a:r>
          <a:endParaRPr lang="it-IT" sz="2000" b="0" i="0" kern="1200" baseline="0" dirty="0"/>
        </a:p>
      </dsp:txBody>
      <dsp:txXfrm>
        <a:off x="609074" y="2070182"/>
        <a:ext cx="3136149" cy="12741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0" y="2109"/>
          <a:ext cx="4028458" cy="13808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tabLst/>
          </a:pPr>
          <a:r>
            <a:rPr lang="it-IT" sz="1800" kern="1200" dirty="0"/>
            <a:t>Mettere</a:t>
          </a:r>
          <a:r>
            <a:rPr lang="it-IT" sz="1800" kern="1200" baseline="0" dirty="0"/>
            <a:t> a disposizione dell’ARCEA un’infrastruttura hardware e software più evoluta per i Servizi Informatici</a:t>
          </a:r>
          <a:endParaRPr lang="it-IT" sz="1800" kern="1200" dirty="0"/>
        </a:p>
      </dsp:txBody>
      <dsp:txXfrm>
        <a:off x="40444" y="42553"/>
        <a:ext cx="3947570" cy="1299978"/>
      </dsp:txXfrm>
    </dsp:sp>
    <dsp:sp modelId="{D8549D17-EAB4-417C-A427-7CF34C59486B}">
      <dsp:nvSpPr>
        <dsp:cNvPr id="0" name=""/>
        <dsp:cNvSpPr/>
      </dsp:nvSpPr>
      <dsp:spPr>
        <a:xfrm rot="5400000">
          <a:off x="1755316" y="1417497"/>
          <a:ext cx="517824" cy="6213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5400000">
        <a:off x="1827812" y="1469280"/>
        <a:ext cx="372833" cy="362477"/>
      </dsp:txXfrm>
    </dsp:sp>
    <dsp:sp modelId="{11C9EE71-36B2-4673-8581-2DE93BD28DA6}">
      <dsp:nvSpPr>
        <dsp:cNvPr id="0" name=""/>
        <dsp:cNvSpPr/>
      </dsp:nvSpPr>
      <dsp:spPr>
        <a:xfrm>
          <a:off x="0" y="2073408"/>
          <a:ext cx="4028458" cy="13808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kern="1200" baseline="0" dirty="0"/>
            <a:t>Bilanciare il carico computazionale tra le due “sale CED” (Catanzaro e Cosenza) decongestionando anche durante i picchi lavorativi la sede principale</a:t>
          </a:r>
          <a:endParaRPr lang="it-IT" sz="2000" b="0" i="0" kern="1200" baseline="0" dirty="0"/>
        </a:p>
      </dsp:txBody>
      <dsp:txXfrm>
        <a:off x="40444" y="2113852"/>
        <a:ext cx="3947570" cy="12999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9257-7C47-42E6-B4A0-D3383DDF3CB8}">
      <dsp:nvSpPr>
        <dsp:cNvPr id="0" name=""/>
        <dsp:cNvSpPr/>
      </dsp:nvSpPr>
      <dsp:spPr>
        <a:xfrm rot="5400000">
          <a:off x="4343522" y="-697037"/>
          <a:ext cx="3456384" cy="57145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it-IT" sz="1600" b="1" kern="1200" dirty="0"/>
            <a:t>MISSIONI</a:t>
          </a:r>
        </a:p>
        <a:p>
          <a:pPr marL="342900" lvl="2" indent="-171450" algn="l" defTabSz="711200" rtl="0">
            <a:lnSpc>
              <a:spcPct val="90000"/>
            </a:lnSpc>
            <a:spcBef>
              <a:spcPct val="0"/>
            </a:spcBef>
            <a:spcAft>
              <a:spcPct val="15000"/>
            </a:spcAft>
            <a:buChar char="•"/>
          </a:pPr>
          <a:r>
            <a:rPr lang="it-IT" sz="1600" kern="1200"/>
            <a:t>Missione: 1: Servizi istituzionali, generali e di gestione</a:t>
          </a:r>
        </a:p>
        <a:p>
          <a:pPr marL="342900" lvl="2" indent="-171450" algn="l" defTabSz="711200" rtl="0">
            <a:lnSpc>
              <a:spcPct val="90000"/>
            </a:lnSpc>
            <a:spcBef>
              <a:spcPct val="0"/>
            </a:spcBef>
            <a:spcAft>
              <a:spcPct val="15000"/>
            </a:spcAft>
            <a:buChar char="•"/>
          </a:pPr>
          <a:r>
            <a:rPr lang="it-IT" sz="1600" kern="1200"/>
            <a:t>Missione: 16: Agricoltura, politiche agroalimentari e pesca</a:t>
          </a:r>
        </a:p>
        <a:p>
          <a:pPr marL="342900" lvl="2" indent="-171450" algn="l" defTabSz="711200" rtl="0">
            <a:lnSpc>
              <a:spcPct val="90000"/>
            </a:lnSpc>
            <a:spcBef>
              <a:spcPct val="0"/>
            </a:spcBef>
            <a:spcAft>
              <a:spcPct val="15000"/>
            </a:spcAft>
            <a:buChar char="•"/>
          </a:pPr>
          <a:r>
            <a:rPr lang="it-IT" sz="1600" kern="1200"/>
            <a:t>Missione: 99: SERVIZI PER CONTO TERZI</a:t>
          </a:r>
        </a:p>
        <a:p>
          <a:pPr marL="171450" lvl="1" indent="-171450" algn="l" defTabSz="711200" rtl="0">
            <a:lnSpc>
              <a:spcPct val="90000"/>
            </a:lnSpc>
            <a:spcBef>
              <a:spcPct val="0"/>
            </a:spcBef>
            <a:spcAft>
              <a:spcPct val="15000"/>
            </a:spcAft>
            <a:buChar char="•"/>
          </a:pPr>
          <a:r>
            <a:rPr lang="it-IT" sz="1600" b="1" kern="1200" dirty="0"/>
            <a:t>PROGRAMMI </a:t>
          </a:r>
        </a:p>
        <a:p>
          <a:pPr marL="342900" lvl="2" indent="-171450" algn="l" defTabSz="711200" rtl="0">
            <a:lnSpc>
              <a:spcPct val="90000"/>
            </a:lnSpc>
            <a:spcBef>
              <a:spcPct val="0"/>
            </a:spcBef>
            <a:spcAft>
              <a:spcPct val="15000"/>
            </a:spcAft>
            <a:buChar char="•"/>
          </a:pPr>
          <a:r>
            <a:rPr lang="it-IT" sz="1600" kern="1200"/>
            <a:t>Programma 1.1: Organi istituzionali</a:t>
          </a:r>
        </a:p>
        <a:p>
          <a:pPr marL="342900" lvl="2" indent="-171450" algn="l" defTabSz="711200" rtl="0">
            <a:lnSpc>
              <a:spcPct val="90000"/>
            </a:lnSpc>
            <a:spcBef>
              <a:spcPct val="0"/>
            </a:spcBef>
            <a:spcAft>
              <a:spcPct val="15000"/>
            </a:spcAft>
            <a:buChar char="•"/>
          </a:pPr>
          <a:r>
            <a:rPr lang="it-IT" sz="1600" kern="1200"/>
            <a:t>Programma 1.2 : Segreteria generale</a:t>
          </a:r>
        </a:p>
        <a:p>
          <a:pPr marL="342900" lvl="2" indent="-171450" algn="l" defTabSz="711200" rtl="0">
            <a:lnSpc>
              <a:spcPct val="90000"/>
            </a:lnSpc>
            <a:spcBef>
              <a:spcPct val="0"/>
            </a:spcBef>
            <a:spcAft>
              <a:spcPct val="15000"/>
            </a:spcAft>
            <a:buChar char="•"/>
          </a:pPr>
          <a:r>
            <a:rPr lang="it-IT" sz="1600" kern="1200"/>
            <a:t>Programma 1.10: Risorse umane</a:t>
          </a:r>
        </a:p>
        <a:p>
          <a:pPr marL="342900" lvl="2" indent="-171450" algn="l" defTabSz="711200" rtl="0">
            <a:lnSpc>
              <a:spcPct val="90000"/>
            </a:lnSpc>
            <a:spcBef>
              <a:spcPct val="0"/>
            </a:spcBef>
            <a:spcAft>
              <a:spcPct val="15000"/>
            </a:spcAft>
            <a:buChar char="•"/>
          </a:pPr>
          <a:r>
            <a:rPr lang="it-IT" sz="1600" kern="1200"/>
            <a:t>Programma 16.1: Sviluppo del settore agricolo e del sistema agroalimentare</a:t>
          </a:r>
        </a:p>
        <a:p>
          <a:pPr marL="342900" lvl="2" indent="-171450" algn="l" defTabSz="711200" rtl="0">
            <a:lnSpc>
              <a:spcPct val="90000"/>
            </a:lnSpc>
            <a:spcBef>
              <a:spcPct val="0"/>
            </a:spcBef>
            <a:spcAft>
              <a:spcPct val="15000"/>
            </a:spcAft>
            <a:buChar char="•"/>
          </a:pPr>
          <a:r>
            <a:rPr lang="it-IT" sz="1600" kern="1200"/>
            <a:t>Programma 99.1: Servizi per conto terzi - Partite di giro</a:t>
          </a:r>
        </a:p>
      </dsp:txBody>
      <dsp:txXfrm rot="-5400000">
        <a:off x="3214438" y="600774"/>
        <a:ext cx="5545827" cy="3118930"/>
      </dsp:txXfrm>
    </dsp:sp>
    <dsp:sp modelId="{FA3A2BF5-2459-4A07-804F-27E9902C3F6C}">
      <dsp:nvSpPr>
        <dsp:cNvPr id="0" name=""/>
        <dsp:cNvSpPr/>
      </dsp:nvSpPr>
      <dsp:spPr>
        <a:xfrm>
          <a:off x="0" y="0"/>
          <a:ext cx="3214437" cy="4320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it-IT" sz="3800" kern="1200" baseline="0" dirty="0"/>
            <a:t>Le spese dell’Agenzia sono riferibili a tre “missioni” e cinque “programmi” </a:t>
          </a:r>
          <a:endParaRPr lang="it-IT" sz="3800" kern="1200" dirty="0"/>
        </a:p>
      </dsp:txBody>
      <dsp:txXfrm>
        <a:off x="156916" y="156916"/>
        <a:ext cx="2900605" cy="400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14D9-D63F-2541-8A3E-15A9295D8D61}">
      <dsp:nvSpPr>
        <dsp:cNvPr id="0" name=""/>
        <dsp:cNvSpPr/>
      </dsp:nvSpPr>
      <dsp:spPr>
        <a:xfrm>
          <a:off x="0" y="421578"/>
          <a:ext cx="8928992" cy="19675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it-IT" sz="2500" kern="1200" baseline="0" dirty="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sz="2500" kern="1200" dirty="0"/>
        </a:p>
      </dsp:txBody>
      <dsp:txXfrm>
        <a:off x="0" y="421578"/>
        <a:ext cx="8928992" cy="1967573"/>
      </dsp:txXfrm>
    </dsp:sp>
    <dsp:sp modelId="{34193EFB-A956-F442-AD30-B10AB2B2F7C7}">
      <dsp:nvSpPr>
        <dsp:cNvPr id="0" name=""/>
        <dsp:cNvSpPr/>
      </dsp:nvSpPr>
      <dsp:spPr>
        <a:xfrm>
          <a:off x="0" y="2389151"/>
          <a:ext cx="8928992" cy="150975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it-IT" sz="2500" kern="1200" baseline="0" dirty="0"/>
            <a:t>Fondi FEAGA e FEASR di cui al Regolamento (CE) n. 1306/2013;</a:t>
          </a:r>
          <a:endParaRPr lang="it-IT" sz="2500" kern="1200" dirty="0"/>
        </a:p>
        <a:p>
          <a:pPr marL="228600" lvl="1" indent="-228600" algn="l" defTabSz="1111250" rtl="0">
            <a:lnSpc>
              <a:spcPct val="90000"/>
            </a:lnSpc>
            <a:spcBef>
              <a:spcPct val="0"/>
            </a:spcBef>
            <a:spcAft>
              <a:spcPct val="15000"/>
            </a:spcAft>
            <a:buChar char="•"/>
          </a:pPr>
          <a:r>
            <a:rPr lang="it-IT" sz="2500" kern="1200" baseline="0" dirty="0"/>
            <a:t>Stato Italiano;</a:t>
          </a:r>
          <a:endParaRPr lang="it-IT" sz="2500" kern="1200" dirty="0"/>
        </a:p>
        <a:p>
          <a:pPr marL="228600" lvl="1" indent="-228600" algn="l" defTabSz="1111250" rtl="0">
            <a:lnSpc>
              <a:spcPct val="90000"/>
            </a:lnSpc>
            <a:spcBef>
              <a:spcPct val="0"/>
            </a:spcBef>
            <a:spcAft>
              <a:spcPct val="15000"/>
            </a:spcAft>
            <a:buChar char="•"/>
          </a:pPr>
          <a:r>
            <a:rPr lang="it-IT" sz="2500" kern="1200" baseline="0" dirty="0"/>
            <a:t>Regione Calabria.</a:t>
          </a:r>
          <a:endParaRPr lang="it-IT" sz="2500" kern="1200" dirty="0"/>
        </a:p>
      </dsp:txBody>
      <dsp:txXfrm>
        <a:off x="0" y="2389151"/>
        <a:ext cx="8928992" cy="1509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Obiettivi strategici (3)</a:t>
          </a:r>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Obiettivi Operativi (8)</a:t>
          </a:r>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Indicatori (15), con Target e Fonte</a:t>
          </a:r>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Strutture (4) ed Uffici (12) coinvolte e relativo peso %</a:t>
          </a:r>
        </a:p>
      </dsp:txBody>
      <dsp:txXfrm>
        <a:off x="5205682" y="2998864"/>
        <a:ext cx="1987725" cy="793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Gli obiettivi strategici dell’ARCEA riflettono la</a:t>
          </a:r>
          <a:r>
            <a:rPr lang="it-IT" sz="2200" i="1" kern="1200" baseline="0" dirty="0"/>
            <a:t> </a:t>
          </a:r>
          <a:r>
            <a:rPr lang="it-IT" sz="2200" i="1" kern="1200" baseline="0" dirty="0" err="1"/>
            <a:t>mission</a:t>
          </a:r>
          <a:r>
            <a:rPr lang="it-IT" sz="2200" kern="1200" baseline="0" dirty="0"/>
            <a:t> dell’Organismo Pagatore che si colloca in posizione di punto di </a:t>
          </a:r>
          <a:r>
            <a:rPr lang="it-IT" sz="2200" b="1" kern="1200" baseline="0" dirty="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Nello specifico, sono stati individuati i </a:t>
          </a:r>
          <a:r>
            <a:rPr lang="it-IT" sz="2200" b="1" kern="1200" baseline="0" dirty="0"/>
            <a:t>tre obiettivi strategici</a:t>
          </a:r>
          <a:r>
            <a:rPr lang="it-IT" sz="2200" kern="1200" baseline="0" dirty="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rtl="0">
            <a:lnSpc>
              <a:spcPct val="90000"/>
            </a:lnSpc>
            <a:spcBef>
              <a:spcPct val="0"/>
            </a:spcBef>
            <a:spcAft>
              <a:spcPct val="35000"/>
            </a:spcAft>
            <a:buNone/>
          </a:pPr>
          <a:r>
            <a:rPr lang="it-IT" sz="4300" kern="1200" baseline="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rtl="0">
            <a:lnSpc>
              <a:spcPct val="90000"/>
            </a:lnSpc>
            <a:spcBef>
              <a:spcPct val="0"/>
            </a:spcBef>
            <a:spcAft>
              <a:spcPct val="35000"/>
            </a:spcAft>
            <a:buNone/>
          </a:pPr>
          <a:r>
            <a:rPr lang="it-IT" sz="3000" kern="1200" baseline="0" dirty="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uno o più indicatori; ad ogni indicatore è attribuito un target (valore programmato o atteso) annuale e semestrale;</a:t>
          </a:r>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le azioni da porre in essere con la relativa tempistica;</a:t>
          </a:r>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la quantificazione delle risorse economiche, umane e strumentali;</a:t>
          </a:r>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le responsabilità organizzative.</a:t>
          </a:r>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dirty="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Sono connessi ad una fonte univoca dalla quale è possibile rilevare il valore</a:t>
          </a:r>
          <a:endParaRPr lang="it-IT" sz="2500" kern="1200"/>
        </a:p>
      </dsp:txBody>
      <dsp:txXfrm>
        <a:off x="48481" y="3309849"/>
        <a:ext cx="8832030" cy="896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89EE8-1018-C642-9A78-EAEB968A570F}">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534E8E-D3AC-D242-AA22-339D47691731}">
      <dsp:nvSpPr>
        <dsp:cNvPr id="0" name=""/>
        <dsp:cNvSpPr/>
      </dsp:nvSpPr>
      <dsp:spPr>
        <a:xfrm>
          <a:off x="0" y="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t-IT" sz="1700" kern="1200" baseline="0" dirty="0"/>
            <a:t>La Direzione, in relazione alle proprie strategie, definisce un Piano della performance triennale, integrato ed aggiornato annualmente.</a:t>
          </a:r>
          <a:endParaRPr lang="it-IT" sz="1700" kern="1200" dirty="0"/>
        </a:p>
      </dsp:txBody>
      <dsp:txXfrm>
        <a:off x="0" y="0"/>
        <a:ext cx="8928992" cy="1080120"/>
      </dsp:txXfrm>
    </dsp:sp>
    <dsp:sp modelId="{546F3649-3DF7-3744-81A7-1B6F8AEECAAB}">
      <dsp:nvSpPr>
        <dsp:cNvPr id="0" name=""/>
        <dsp:cNvSpPr/>
      </dsp:nvSpPr>
      <dsp:spPr>
        <a:xfrm>
          <a:off x="0" y="108011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54F6E8-9E8E-3344-B7D6-48DC22C43F8C}">
      <dsp:nvSpPr>
        <dsp:cNvPr id="0" name=""/>
        <dsp:cNvSpPr/>
      </dsp:nvSpPr>
      <dsp:spPr>
        <a:xfrm>
          <a:off x="0" y="108012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t-IT" sz="1700" kern="1200" baseline="0" dirty="0"/>
            <a:t>Le strategie sono quindi trasposte in obiettivi strategici e operativi che, con i relativi indicatori, vengono assegnati attraverso un processo di concertazione ai dirigenti e al personale dell’Agenzia.</a:t>
          </a:r>
          <a:endParaRPr lang="it-IT" sz="1700" kern="1200" dirty="0"/>
        </a:p>
      </dsp:txBody>
      <dsp:txXfrm>
        <a:off x="0" y="1080120"/>
        <a:ext cx="8928992" cy="1080120"/>
      </dsp:txXfrm>
    </dsp:sp>
    <dsp:sp modelId="{231D1BC2-70E9-3C44-A655-089662ACE63B}">
      <dsp:nvSpPr>
        <dsp:cNvPr id="0" name=""/>
        <dsp:cNvSpPr/>
      </dsp:nvSpPr>
      <dsp:spPr>
        <a:xfrm>
          <a:off x="0" y="216023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A070A8-5027-3F44-887C-45134619C8BA}">
      <dsp:nvSpPr>
        <dsp:cNvPr id="0" name=""/>
        <dsp:cNvSpPr/>
      </dsp:nvSpPr>
      <dsp:spPr>
        <a:xfrm>
          <a:off x="0" y="216024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t-IT" sz="1700" kern="1200" baseline="0"/>
            <a:t>Il Piano della performance, adottato con Decreto del Direttore, viene pubblicato sul sito web istituzionale dell’Agenzia (</a:t>
          </a:r>
          <a:r>
            <a:rPr lang="it-IT" sz="1700" u="sng" kern="1200" baseline="0">
              <a:hlinkClick xmlns:r="http://schemas.openxmlformats.org/officeDocument/2006/relationships" r:id="rId1"/>
            </a:rPr>
            <a:t>www.arcea.it</a:t>
          </a:r>
          <a:r>
            <a:rPr lang="it-IT" sz="1700" kern="1200" baseline="0"/>
            <a:t>).</a:t>
          </a:r>
          <a:endParaRPr lang="it-IT" sz="1700" kern="1200"/>
        </a:p>
      </dsp:txBody>
      <dsp:txXfrm>
        <a:off x="0" y="2160240"/>
        <a:ext cx="8928992" cy="1080120"/>
      </dsp:txXfrm>
    </dsp:sp>
    <dsp:sp modelId="{A355259C-7B6F-DA48-A06F-6441662D9DEA}">
      <dsp:nvSpPr>
        <dsp:cNvPr id="0" name=""/>
        <dsp:cNvSpPr/>
      </dsp:nvSpPr>
      <dsp:spPr>
        <a:xfrm>
          <a:off x="0" y="324035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8A59E1-8B8C-B94F-8E71-FAF93A480BED}">
      <dsp:nvSpPr>
        <dsp:cNvPr id="0" name=""/>
        <dsp:cNvSpPr/>
      </dsp:nvSpPr>
      <dsp:spPr>
        <a:xfrm>
          <a:off x="0" y="324036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it-IT" sz="1700" kern="1200" baseline="0" dirty="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sz="1700" kern="1200" dirty="0"/>
        </a:p>
      </dsp:txBody>
      <dsp:txXfrm>
        <a:off x="0" y="3240360"/>
        <a:ext cx="8928992" cy="10801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17/01/21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17/01/21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40</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47</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48</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51</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52</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a:t>
            </a:fld>
            <a:endParaRPr lang="it-IT"/>
          </a:p>
        </p:txBody>
      </p:sp>
    </p:spTree>
    <p:extLst>
      <p:ext uri="{BB962C8B-B14F-4D97-AF65-F5344CB8AC3E}">
        <p14:creationId xmlns:p14="http://schemas.microsoft.com/office/powerpoint/2010/main" val="37899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17/01/21</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r>
              <a:rPr lang="it-IT" sz="1400" b="1">
                <a:solidFill>
                  <a:srgbClr val="A6A6A6"/>
                </a:solidFill>
                <a:latin typeface="Calibri" pitchFamily="34" charset="0"/>
              </a:rPr>
              <a:t> </a:t>
            </a:r>
          </a:p>
          <a:p>
            <a:pPr algn="ctr" eaLnBrk="1" hangingPunct="1">
              <a:defRPr/>
            </a:pPr>
            <a:endParaRPr lang="it-IT">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endParaRPr lang="it-IT" sz="140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17/01/21</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101533198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17/01/21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a:t>
            </a:fld>
            <a:endParaRPr lang="it-IT"/>
          </a:p>
        </p:txBody>
      </p:sp>
    </p:spTree>
    <p:extLst>
      <p:ext uri="{BB962C8B-B14F-4D97-AF65-F5344CB8AC3E}">
        <p14:creationId xmlns:p14="http://schemas.microsoft.com/office/powerpoint/2010/main" val="28348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17/01/21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17/01/21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17/01/21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17/01/21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14.jpeg"/><Relationship Id="rId7" Type="http://schemas.openxmlformats.org/officeDocument/2006/relationships/diagramLayout" Target="../diagrams/layout19.xml"/><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openxmlformats.org/officeDocument/2006/relationships/image" Target="../media/image16.gif"/><Relationship Id="rId10" Type="http://schemas.microsoft.com/office/2007/relationships/diagramDrawing" Target="../diagrams/drawing19.xml"/><Relationship Id="rId4" Type="http://schemas.openxmlformats.org/officeDocument/2006/relationships/image" Target="../media/image15.jpeg"/><Relationship Id="rId9" Type="http://schemas.openxmlformats.org/officeDocument/2006/relationships/diagramColors" Target="../diagrams/colors19.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29.pn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17/01/21</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a:solidFill>
                <a:schemeClr val="tx2"/>
              </a:solidFill>
              <a:latin typeface="Avenir Next Condensed Demi Bold"/>
              <a:ea typeface="Avenir Next Condensed Demi Bold"/>
              <a:cs typeface="Avenir Next Condensed Demi Bold"/>
            </a:endParaRPr>
          </a:p>
          <a:p>
            <a:pPr algn="ctr" eaLnBrk="1" hangingPunct="1"/>
            <a:r>
              <a:rPr lang="it-IT" altLang="it-IT" sz="3600" b="1" dirty="0">
                <a:solidFill>
                  <a:schemeClr val="tx2"/>
                </a:solidFill>
                <a:latin typeface="Avenir Next Condensed Demi Bold"/>
                <a:ea typeface="Avenir Next Condensed Demi Bold"/>
                <a:cs typeface="Avenir Next Condensed Demi Bold"/>
              </a:rPr>
              <a:t>Il Piano delle Performance 2020 - 2022</a:t>
            </a:r>
          </a:p>
          <a:p>
            <a:pPr algn="ctr" eaLnBrk="1" hangingPunct="1"/>
            <a:endParaRPr lang="it-IT" altLang="it-IT" sz="600" b="1" dirty="0">
              <a:solidFill>
                <a:schemeClr val="tx2"/>
              </a:solidFill>
            </a:endParaRPr>
          </a:p>
          <a:p>
            <a:pPr algn="ctr" eaLnBrk="1" hangingPunct="1"/>
            <a:endParaRPr lang="it-IT" altLang="it-IT" dirty="0">
              <a:latin typeface="Arial" pitchFamily="34" charset="0"/>
            </a:endParaRPr>
          </a:p>
          <a:p>
            <a:pPr algn="ctr" eaLnBrk="1" hangingPunct="1"/>
            <a:endParaRPr lang="it-IT" altLang="it-IT"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a:t>
            </a:r>
            <a:r>
              <a:rPr lang="x-none" b="1">
                <a:solidFill>
                  <a:srgbClr val="1F497D"/>
                </a:solidFill>
              </a:rPr>
              <a:t>dicembre 201</a:t>
            </a:r>
            <a:r>
              <a:rPr lang="it-IT" b="1" dirty="0">
                <a:solidFill>
                  <a:srgbClr val="1F497D"/>
                </a:solidFill>
              </a:rPr>
              <a:t>8</a:t>
            </a:r>
            <a:r>
              <a:rPr lang="x-none" b="1">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141931017"/>
              </p:ext>
            </p:extLst>
          </p:nvPr>
        </p:nvGraphicFramePr>
        <p:xfrm>
          <a:off x="539552" y="980728"/>
          <a:ext cx="7920880" cy="3998297"/>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a:effectLst/>
                          <a:latin typeface="Times New Roman"/>
                          <a:ea typeface="Calibri"/>
                          <a:cs typeface="Times New Roman"/>
                        </a:rPr>
                        <a:t>49</a:t>
                      </a:r>
                      <a:endParaRPr lang="it-IT" sz="3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Fascicoli Aziendali movimentati (a sistema)</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a:effectLst/>
                          <a:latin typeface="Times New Roman"/>
                          <a:ea typeface="Calibri"/>
                          <a:cs typeface="Times New Roman"/>
                        </a:rPr>
                        <a:t>80.823</a:t>
                      </a:r>
                      <a:endParaRPr lang="it-IT" sz="3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FEAGA Campagna 2017 (16 ottobre 2017/30 giugno 2018)</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3200" dirty="0">
                          <a:effectLst/>
                          <a:latin typeface="Times New Roman"/>
                          <a:ea typeface="Calibri"/>
                          <a:cs typeface="Times New Roman"/>
                        </a:rPr>
                        <a:t>€ 254.475.150,14</a:t>
                      </a:r>
                      <a:endParaRPr lang="it-IT" sz="3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FEASR (1 gennaio/31 dicembre 2018)</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dirty="0">
                          <a:effectLst/>
                          <a:latin typeface="Times New Roman"/>
                          <a:ea typeface="Calibri"/>
                          <a:cs typeface="Times New Roman"/>
                        </a:rPr>
                        <a:t>€ 190.124.779,51</a:t>
                      </a:r>
                      <a:endParaRPr lang="it-IT" sz="3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475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11</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409542054"/>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Indicatori di impatto (4)</a:t>
            </a:r>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a:t>Strumenti di rilevazione delle 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a:solidFill>
                  <a:srgbClr val="1F497D"/>
                </a:solidFill>
              </a:rPr>
              <a:t>L’Albero della 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a:t>OUTPUT</a:t>
            </a:r>
          </a:p>
          <a:p>
            <a:pPr algn="ctr"/>
            <a:r>
              <a:rPr lang="it-IT" dirty="0"/>
              <a:t>(Valenza soprattutto «interna»)</a:t>
            </a:r>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a:t>OUTCOME</a:t>
            </a:r>
          </a:p>
          <a:p>
            <a:pPr algn="ctr"/>
            <a:r>
              <a:rPr lang="it-IT" dirty="0"/>
              <a:t>(Valenza soprattutto «esterna»)</a:t>
            </a:r>
          </a:p>
        </p:txBody>
      </p:sp>
    </p:spTree>
    <p:extLst>
      <p:ext uri="{BB962C8B-B14F-4D97-AF65-F5344CB8AC3E}">
        <p14:creationId xmlns:p14="http://schemas.microsoft.com/office/powerpoint/2010/main" val="142975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5161330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Obiettivi Strategici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13</a:t>
            </a:fld>
            <a:endParaRPr lang="it-IT"/>
          </a:p>
        </p:txBody>
      </p:sp>
    </p:spTree>
    <p:extLst>
      <p:ext uri="{BB962C8B-B14F-4D97-AF65-F5344CB8AC3E}">
        <p14:creationId xmlns:p14="http://schemas.microsoft.com/office/powerpoint/2010/main" val="319200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Indicatori di impatto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264308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4294967295"/>
          </p:nvPr>
        </p:nvSpPr>
        <p:spPr>
          <a:xfrm>
            <a:off x="457200" y="6356350"/>
            <a:ext cx="2133600" cy="365125"/>
          </a:xfrm>
          <a:prstGeom prst="rect">
            <a:avLst/>
          </a:prstGeom>
        </p:spPr>
        <p:txBody>
          <a:bodyPr/>
          <a:lstStyle/>
          <a:p>
            <a:endParaRPr lang="it-IT"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fld id="{1702CDE7-171E-CB48-8875-FB83627CA2BB}" type="slidenum">
              <a:rPr lang="it-IT" smtClean="0"/>
              <a:pPr/>
              <a:t>15</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4000633009"/>
              </p:ext>
            </p:extLst>
          </p:nvPr>
        </p:nvGraphicFramePr>
        <p:xfrm>
          <a:off x="107503" y="773417"/>
          <a:ext cx="8928993" cy="4527791"/>
        </p:xfrm>
        <a:graphic>
          <a:graphicData uri="http://schemas.openxmlformats.org/drawingml/2006/table">
            <a:tbl>
              <a:tblPr firstRow="1" bandRow="1">
                <a:tableStyleId>{5C22544A-7EE6-4342-B048-85BDC9FD1C3A}</a:tableStyleId>
              </a:tblPr>
              <a:tblGrid>
                <a:gridCol w="2976331">
                  <a:extLst>
                    <a:ext uri="{9D8B030D-6E8A-4147-A177-3AD203B41FA5}">
                      <a16:colId xmlns:a16="http://schemas.microsoft.com/office/drawing/2014/main" val="20000"/>
                    </a:ext>
                  </a:extLst>
                </a:gridCol>
                <a:gridCol w="552062">
                  <a:extLst>
                    <a:ext uri="{9D8B030D-6E8A-4147-A177-3AD203B41FA5}">
                      <a16:colId xmlns:a16="http://schemas.microsoft.com/office/drawing/2014/main" val="20001"/>
                    </a:ext>
                  </a:extLst>
                </a:gridCol>
                <a:gridCol w="5400600">
                  <a:extLst>
                    <a:ext uri="{9D8B030D-6E8A-4147-A177-3AD203B41FA5}">
                      <a16:colId xmlns:a16="http://schemas.microsoft.com/office/drawing/2014/main" val="20002"/>
                    </a:ext>
                  </a:extLst>
                </a:gridCol>
              </a:tblGrid>
              <a:tr h="290436">
                <a:tc>
                  <a:txBody>
                    <a:bodyPr/>
                    <a:lstStyle/>
                    <a:p>
                      <a:pPr algn="ctr">
                        <a:spcBef>
                          <a:spcPts val="600"/>
                        </a:spcBef>
                        <a:tabLst>
                          <a:tab pos="540385" algn="l"/>
                        </a:tabLst>
                      </a:pPr>
                      <a:r>
                        <a:rPr lang="it-IT" sz="1400" dirty="0">
                          <a:effectLst/>
                          <a:latin typeface="Calibri"/>
                        </a:rPr>
                        <a:t>OBIETTIVO STRATEGICO</a:t>
                      </a:r>
                    </a:p>
                  </a:txBody>
                  <a:tcPr marL="68580" marR="68580" marT="0" marB="0"/>
                </a:tc>
                <a:tc>
                  <a:txBody>
                    <a:bodyPr/>
                    <a:lstStyle/>
                    <a:p>
                      <a:pPr algn="ctr">
                        <a:spcBef>
                          <a:spcPts val="600"/>
                        </a:spcBef>
                        <a:tabLst>
                          <a:tab pos="540385" algn="l"/>
                        </a:tabLst>
                      </a:pPr>
                      <a:r>
                        <a:rPr lang="it-IT" sz="1400" dirty="0">
                          <a:effectLst/>
                          <a:latin typeface="Calibri"/>
                        </a:rPr>
                        <a:t>PESO</a:t>
                      </a:r>
                    </a:p>
                  </a:txBody>
                  <a:tcPr marL="68580" marR="68580" marT="0" marB="0"/>
                </a:tc>
                <a:tc>
                  <a:txBody>
                    <a:bodyPr/>
                    <a:lstStyle/>
                    <a:p>
                      <a:pPr algn="ctr">
                        <a:spcBef>
                          <a:spcPts val="600"/>
                        </a:spcBef>
                        <a:tabLst>
                          <a:tab pos="540385" algn="l"/>
                        </a:tabLst>
                      </a:pPr>
                      <a:r>
                        <a:rPr lang="it-IT" sz="1400" dirty="0">
                          <a:effectLst/>
                          <a:latin typeface="Calibri"/>
                        </a:rPr>
                        <a:t>INDICATORE</a:t>
                      </a:r>
                      <a:r>
                        <a:rPr lang="it-IT" sz="1400" baseline="0" dirty="0">
                          <a:effectLst/>
                          <a:latin typeface="Calibri"/>
                        </a:rPr>
                        <a:t> DI IMPATTO</a:t>
                      </a:r>
                      <a:endParaRPr lang="it-IT" sz="1400" dirty="0">
                        <a:effectLst/>
                        <a:latin typeface="Calibri"/>
                      </a:endParaRPr>
                    </a:p>
                  </a:txBody>
                  <a:tcPr marL="68580" marR="68580" marT="0" marB="0"/>
                </a:tc>
                <a:extLst>
                  <a:ext uri="{0D108BD9-81ED-4DB2-BD59-A6C34878D82A}">
                    <a16:rowId xmlns:a16="http://schemas.microsoft.com/office/drawing/2014/main" val="10000"/>
                  </a:ext>
                </a:extLst>
              </a:tr>
              <a:tr h="898487">
                <a:tc>
                  <a:txBody>
                    <a:bodyPr/>
                    <a:lstStyle/>
                    <a:p>
                      <a:pPr algn="just">
                        <a:spcBef>
                          <a:spcPts val="600"/>
                        </a:spcBef>
                        <a:tabLst>
                          <a:tab pos="540385" algn="l"/>
                        </a:tabLst>
                      </a:pPr>
                      <a:r>
                        <a:rPr lang="it-IT" sz="1400" dirty="0">
                          <a:effectLst/>
                          <a:latin typeface="Times New Roman"/>
                          <a:cs typeface="Times New Roman"/>
                        </a:rPr>
                        <a:t>Mantenimento dei criteri di riconoscimento quale Organismo Pagatore, ai sensi del Reg. (CE) n. 907/14: (peso 40 %)</a:t>
                      </a:r>
                    </a:p>
                  </a:txBody>
                  <a:tcPr marL="68580" marR="68580" marT="0" marB="0" anchor="ctr"/>
                </a:tc>
                <a:tc>
                  <a:txBody>
                    <a:bodyPr/>
                    <a:lstStyle/>
                    <a:p>
                      <a:pPr algn="just">
                        <a:spcBef>
                          <a:spcPts val="600"/>
                        </a:spcBef>
                        <a:tabLst>
                          <a:tab pos="540385" algn="l"/>
                        </a:tabLst>
                      </a:pPr>
                      <a:r>
                        <a:rPr lang="it-IT" sz="1400" dirty="0">
                          <a:effectLst/>
                          <a:latin typeface="Times New Roman"/>
                          <a:cs typeface="Times New Roman"/>
                        </a:rPr>
                        <a:t>40 %</a:t>
                      </a:r>
                    </a:p>
                  </a:txBody>
                  <a:tcPr marL="68580" marR="68580" marT="0" marB="0" anchor="ctr"/>
                </a:tc>
                <a:tc>
                  <a:txBody>
                    <a:bodyPr/>
                    <a:lstStyle/>
                    <a:p>
                      <a:pPr algn="just">
                        <a:lnSpc>
                          <a:spcPct val="115000"/>
                        </a:lnSpc>
                        <a:spcAft>
                          <a:spcPts val="1000"/>
                        </a:spcAft>
                        <a:tabLst>
                          <a:tab pos="1996440" algn="l"/>
                        </a:tabLst>
                      </a:pPr>
                      <a:r>
                        <a:rPr lang="it-IT" sz="1400" dirty="0">
                          <a:effectLst/>
                          <a:latin typeface="Times New Roman"/>
                          <a:ea typeface="Calibri"/>
                          <a:cs typeface="Times New Roman"/>
                        </a:rPr>
                        <a:t>I1.1.1 Percentuale di ricevimenti dell’ufficio URCAA per i quali gli operatori CAA rilasciano un giudizio positivo </a:t>
                      </a:r>
                      <a:r>
                        <a:rPr lang="it-IT" sz="1400" b="1" dirty="0">
                          <a:effectLst/>
                          <a:latin typeface="Times New Roman"/>
                          <a:ea typeface="Calibri"/>
                          <a:cs typeface="Times New Roman"/>
                        </a:rPr>
                        <a:t>PESO: 100%  </a:t>
                      </a:r>
                      <a:r>
                        <a:rPr lang="it-IT" sz="1400" dirty="0">
                          <a:effectLst/>
                          <a:latin typeface="Times New Roman"/>
                          <a:ea typeface="Calibri"/>
                          <a:cs typeface="Times New Roman"/>
                        </a:rPr>
                        <a:t>&gt;= 60% </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785906">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a:effectLst/>
                          <a:latin typeface="Times New Roman"/>
                          <a:cs typeface="Times New Roman"/>
                        </a:rPr>
                        <a:t>Raggiungimento degli obiettivi di spesa previsti dai regolamenti comunitari di riferimento per i Fondi FEAGA e FEASR: (peso 30 %)</a:t>
                      </a:r>
                    </a:p>
                    <a:p>
                      <a:pPr algn="just">
                        <a:spcBef>
                          <a:spcPts val="600"/>
                        </a:spcBef>
                        <a:tabLst>
                          <a:tab pos="540385" algn="l"/>
                        </a:tabLst>
                      </a:pPr>
                      <a:endParaRPr lang="it-IT" sz="1400" dirty="0">
                        <a:effectLst/>
                        <a:latin typeface="Times New Roman"/>
                        <a:cs typeface="Times New Roman"/>
                      </a:endParaRPr>
                    </a:p>
                  </a:txBody>
                  <a:tcPr marL="68580" marR="68580" marT="0" marB="0" anchor="ctr"/>
                </a:tc>
                <a:tc>
                  <a:txBody>
                    <a:bodyPr/>
                    <a:lstStyle/>
                    <a:p>
                      <a:pPr algn="just">
                        <a:spcBef>
                          <a:spcPts val="600"/>
                        </a:spcBef>
                        <a:tabLst>
                          <a:tab pos="540385" algn="l"/>
                        </a:tabLst>
                      </a:pPr>
                      <a:r>
                        <a:rPr lang="it-IT" sz="1400" dirty="0">
                          <a:effectLst/>
                          <a:latin typeface="Times New Roman"/>
                          <a:cs typeface="Times New Roman"/>
                        </a:rPr>
                        <a:t>30 %</a:t>
                      </a:r>
                    </a:p>
                  </a:txBody>
                  <a:tcPr marL="68580" marR="68580" marT="0" marB="0" anchor="ctr"/>
                </a:tc>
                <a:tc>
                  <a:txBody>
                    <a:bodyPr/>
                    <a:lstStyle/>
                    <a:p>
                      <a:pPr algn="just">
                        <a:lnSpc>
                          <a:spcPct val="115000"/>
                        </a:lnSpc>
                        <a:spcAft>
                          <a:spcPts val="0"/>
                        </a:spcAft>
                      </a:pPr>
                      <a:r>
                        <a:rPr lang="it-IT" sz="1400" dirty="0">
                          <a:effectLst/>
                          <a:latin typeface="Times New Roman"/>
                          <a:ea typeface="Calibri"/>
                          <a:cs typeface="Times New Roman"/>
                        </a:rPr>
                        <a:t>II.2.1 Raggiungimento del target relativo all’N+3 per il Fondo FEASR (</a:t>
                      </a:r>
                    </a:p>
                    <a:p>
                      <a:pPr algn="just">
                        <a:lnSpc>
                          <a:spcPct val="115000"/>
                        </a:lnSpc>
                        <a:spcAft>
                          <a:spcPts val="0"/>
                        </a:spcAft>
                      </a:pPr>
                      <a:r>
                        <a:rPr lang="it-IT" sz="1400" b="1" u="sng" dirty="0">
                          <a:effectLst/>
                          <a:latin typeface="Times New Roman"/>
                          <a:ea typeface="Calibri"/>
                          <a:cs typeface="Times New Roman"/>
                        </a:rPr>
                        <a:t>PESO: 50%</a:t>
                      </a:r>
                      <a:endParaRPr lang="it-IT" sz="1400" dirty="0">
                        <a:effectLst/>
                        <a:latin typeface="Calibri"/>
                        <a:ea typeface="Calibri"/>
                        <a:cs typeface="Times New Roman"/>
                      </a:endParaRPr>
                    </a:p>
                    <a:p>
                      <a:pPr algn="just">
                        <a:lnSpc>
                          <a:spcPct val="115000"/>
                        </a:lnSpc>
                        <a:spcAft>
                          <a:spcPts val="0"/>
                        </a:spcAft>
                      </a:pPr>
                      <a:endParaRPr lang="it-IT" sz="1400" dirty="0">
                        <a:effectLst/>
                        <a:latin typeface="Times New Roman"/>
                        <a:ea typeface="Calibri"/>
                        <a:cs typeface="Times New Roman"/>
                      </a:endParaRPr>
                    </a:p>
                    <a:p>
                      <a:pPr algn="just">
                        <a:lnSpc>
                          <a:spcPct val="115000"/>
                        </a:lnSpc>
                        <a:spcAft>
                          <a:spcPts val="0"/>
                        </a:spcAft>
                      </a:pPr>
                      <a:r>
                        <a:rPr lang="it-IT" sz="1400" dirty="0">
                          <a:effectLst/>
                          <a:latin typeface="Times New Roman"/>
                          <a:ea typeface="Calibri"/>
                          <a:cs typeface="Times New Roman"/>
                        </a:rPr>
                        <a:t>II.2.2.2 Raggiungimento del target di spesa relativo al Fondo FEAGA per le domande presentate nella campagna 2018 </a:t>
                      </a:r>
                      <a:r>
                        <a:rPr lang="it-IT" sz="1400" b="1" u="sng" dirty="0">
                          <a:effectLst/>
                          <a:latin typeface="Times New Roman"/>
                          <a:ea typeface="Calibri"/>
                          <a:cs typeface="Times New Roman"/>
                        </a:rPr>
                        <a:t>PESO: 50%</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1552962">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a:effectLst/>
                          <a:latin typeface="Times New Roman"/>
                          <a:cs typeface="Times New Roman"/>
                        </a:rPr>
                        <a:t>3.	Adeguamento delle funzionalità del sistema informativo, anche in funzione del Piano Triennale per l’Informatizzazione e di quanto disposto dal Reg (UE) 907/2014 in merito alla sicurezza delle informazioni.</a:t>
                      </a:r>
                    </a:p>
                  </a:txBody>
                  <a:tcPr marL="68580" marR="68580" marT="0" marB="0" anchor="ctr"/>
                </a:tc>
                <a:tc>
                  <a:txBody>
                    <a:bodyPr/>
                    <a:lstStyle/>
                    <a:p>
                      <a:pPr algn="just">
                        <a:spcBef>
                          <a:spcPts val="600"/>
                        </a:spcBef>
                        <a:tabLst>
                          <a:tab pos="540385" algn="l"/>
                        </a:tabLst>
                      </a:pPr>
                      <a:r>
                        <a:rPr lang="it-IT" sz="1400" dirty="0">
                          <a:effectLst/>
                          <a:latin typeface="Times New Roman"/>
                          <a:cs typeface="Times New Roman"/>
                        </a:rPr>
                        <a:t>30 %</a:t>
                      </a:r>
                    </a:p>
                  </a:txBody>
                  <a:tcPr marL="68580" marR="68580" marT="0" marB="0" anchor="ctr"/>
                </a:tc>
                <a:tc>
                  <a:txBody>
                    <a:bodyPr/>
                    <a:lstStyle/>
                    <a:p>
                      <a:pPr algn="just">
                        <a:lnSpc>
                          <a:spcPct val="115000"/>
                        </a:lnSpc>
                        <a:spcAft>
                          <a:spcPts val="0"/>
                        </a:spcAft>
                      </a:pPr>
                      <a:r>
                        <a:rPr lang="it-IT" sz="1400" dirty="0">
                          <a:effectLst/>
                          <a:latin typeface="Times New Roman"/>
                          <a:ea typeface="Calibri"/>
                          <a:cs typeface="Times New Roman"/>
                        </a:rPr>
                        <a:t>II3.1: Possibilità per beneficiari e gli utenti di ARCEA di accedere agli «atti comunitari» dell’Agenzia (Kit Decreto) in formato digitale aperto. </a:t>
                      </a:r>
                    </a:p>
                    <a:p>
                      <a:pPr algn="just">
                        <a:lnSpc>
                          <a:spcPct val="115000"/>
                        </a:lnSpc>
                        <a:spcAft>
                          <a:spcPts val="0"/>
                        </a:spcAft>
                      </a:pPr>
                      <a:r>
                        <a:rPr lang="it-IT" sz="1400" dirty="0">
                          <a:effectLst/>
                          <a:latin typeface="Times New Roman"/>
                          <a:ea typeface="Calibri"/>
                          <a:cs typeface="Times New Roman"/>
                        </a:rPr>
                        <a:t>Target: Almeno il 60% dei «Kit Decreto» relativi all’anno 2020 deve essere consultabile online</a:t>
                      </a:r>
                    </a:p>
                    <a:p>
                      <a:pPr algn="just">
                        <a:lnSpc>
                          <a:spcPct val="115000"/>
                        </a:lnSpc>
                        <a:spcAft>
                          <a:spcPts val="0"/>
                        </a:spcAft>
                      </a:pPr>
                      <a:endParaRPr lang="it-IT" sz="1400" b="1" u="sng" dirty="0">
                        <a:effectLst/>
                        <a:latin typeface="Times New Roman"/>
                        <a:ea typeface="Calibri"/>
                        <a:cs typeface="Times New Roman"/>
                      </a:endParaRPr>
                    </a:p>
                    <a:p>
                      <a:pPr algn="just">
                        <a:lnSpc>
                          <a:spcPct val="115000"/>
                        </a:lnSpc>
                        <a:spcAft>
                          <a:spcPts val="0"/>
                        </a:spcAft>
                      </a:pPr>
                      <a:r>
                        <a:rPr lang="it-IT" sz="1400" b="1" u="sng" dirty="0">
                          <a:effectLst/>
                          <a:latin typeface="Times New Roman"/>
                          <a:ea typeface="Calibri"/>
                          <a:cs typeface="Times New Roman"/>
                        </a:rPr>
                        <a:t>PESO: 100%</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a:solidFill>
                  <a:srgbClr val="1F497D"/>
                </a:solidFill>
              </a:rPr>
              <a:t>I Tre obiettivi strategici e gli indicatori di impatto</a:t>
            </a:r>
          </a:p>
        </p:txBody>
      </p:sp>
    </p:spTree>
    <p:extLst>
      <p:ext uri="{BB962C8B-B14F-4D97-AF65-F5344CB8AC3E}">
        <p14:creationId xmlns:p14="http://schemas.microsoft.com/office/powerpoint/2010/main" val="303502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a:solidFill>
                  <a:srgbClr val="1F497D"/>
                </a:solidFill>
              </a:rPr>
              <a:t>Gli obiettivi Operativi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16</a:t>
            </a:fld>
            <a:endParaRPr lang="it-IT"/>
          </a:p>
        </p:txBody>
      </p:sp>
    </p:spTree>
    <p:extLst>
      <p:ext uri="{BB962C8B-B14F-4D97-AF65-F5344CB8AC3E}">
        <p14:creationId xmlns:p14="http://schemas.microsoft.com/office/powerpoint/2010/main" val="134339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p:txBody>
          <a:bodyPr/>
          <a:lstStyle/>
          <a:p>
            <a:endParaRPr lang="it-IT"/>
          </a:p>
        </p:txBody>
      </p:sp>
      <p:sp>
        <p:nvSpPr>
          <p:cNvPr id="3" name="Segnaposto contenuto 2"/>
          <p:cNvSpPr>
            <a:spLocks noGrp="1"/>
          </p:cNvSpPr>
          <p:nvPr>
            <p:ph type="subTitle" idx="1"/>
          </p:nvPr>
        </p:nvSpPr>
        <p:spPr/>
        <p:txBody>
          <a:bodyPr/>
          <a:lstStyle/>
          <a:p>
            <a:r>
              <a:rPr lang="it-IT" dirty="0"/>
              <a:t>Gli obiettivi operativi con indicatori/target/fonte</a:t>
            </a:r>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17</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952260317"/>
              </p:ext>
            </p:extLst>
          </p:nvPr>
        </p:nvGraphicFramePr>
        <p:xfrm>
          <a:off x="0" y="64725"/>
          <a:ext cx="9144000" cy="7043329"/>
        </p:xfrm>
        <a:graphic>
          <a:graphicData uri="http://schemas.openxmlformats.org/drawingml/2006/table">
            <a:tbl>
              <a:tblPr firstRow="1" bandRow="1">
                <a:tableStyleId>{5C22544A-7EE6-4342-B048-85BDC9FD1C3A}</a:tableStyleId>
              </a:tblPr>
              <a:tblGrid>
                <a:gridCol w="2123728">
                  <a:extLst>
                    <a:ext uri="{9D8B030D-6E8A-4147-A177-3AD203B41FA5}">
                      <a16:colId xmlns:a16="http://schemas.microsoft.com/office/drawing/2014/main" val="20000"/>
                    </a:ext>
                  </a:extLst>
                </a:gridCol>
                <a:gridCol w="7020272">
                  <a:extLst>
                    <a:ext uri="{9D8B030D-6E8A-4147-A177-3AD203B41FA5}">
                      <a16:colId xmlns:a16="http://schemas.microsoft.com/office/drawing/2014/main" val="20001"/>
                    </a:ext>
                  </a:extLst>
                </a:gridCol>
              </a:tblGrid>
              <a:tr h="709148">
                <a:tc>
                  <a:txBody>
                    <a:bodyPr/>
                    <a:lstStyle/>
                    <a:p>
                      <a:pPr algn="ctr">
                        <a:lnSpc>
                          <a:spcPct val="115000"/>
                        </a:lnSpc>
                        <a:spcAft>
                          <a:spcPts val="1000"/>
                        </a:spcAft>
                      </a:pPr>
                      <a:r>
                        <a:rPr lang="it-IT" sz="2200" b="1" dirty="0">
                          <a:effectLst/>
                          <a:latin typeface="Times New Roman"/>
                          <a:ea typeface="Calibri"/>
                          <a:cs typeface="Times New Roman"/>
                        </a:rPr>
                        <a:t>O.S.</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173022">
                <a:tc rowSpan="6">
                  <a:txBody>
                    <a:bodyPr/>
                    <a:lstStyle/>
                    <a:p>
                      <a:pPr algn="ctr">
                        <a:lnSpc>
                          <a:spcPct val="115000"/>
                        </a:lnSpc>
                        <a:spcAft>
                          <a:spcPts val="600"/>
                        </a:spcAft>
                      </a:pP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1.</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Mantenimento dei criteri di riconoscimento quale Organismo Pagatore, ai sensi del Reg. (CE) n. 907/14</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40%)</a:t>
                      </a:r>
                      <a:endParaRPr lang="en-US" sz="2200" dirty="0">
                        <a:effectLst/>
                        <a:latin typeface="Calibri"/>
                        <a:ea typeface="Calibri"/>
                        <a:cs typeface="Times New Roman"/>
                      </a:endParaRPr>
                    </a:p>
                    <a:p>
                      <a:pPr algn="ctr">
                        <a:lnSpc>
                          <a:spcPct val="115000"/>
                        </a:lnSpc>
                        <a:spcAft>
                          <a:spcPts val="1000"/>
                        </a:spcAft>
                      </a:pPr>
                      <a:r>
                        <a:rPr lang="it-IT" sz="1600" b="1"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dirty="0">
                          <a:effectLst/>
                          <a:latin typeface="Times New Roman"/>
                          <a:ea typeface="Calibri"/>
                          <a:cs typeface="Times New Roman"/>
                        </a:rPr>
                        <a:t> 1.1: Garantire un adeguato ambiente interno, anche con riferimento al corretto funzionamento dell’Agenzia (peso: 30%) </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660048">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it-IT" sz="2200" dirty="0">
                          <a:effectLst/>
                          <a:latin typeface="Times New Roman"/>
                          <a:ea typeface="Calibri"/>
                          <a:cs typeface="Times New Roman"/>
                        </a:rPr>
                        <a:t>1.2: Garantire la salute finanziaria dell’Agenzia (peso: 15%)</a:t>
                      </a:r>
                      <a:endParaRPr lang="en-US" sz="2200" dirty="0">
                        <a:effectLst/>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1173022">
                <a:tc vMerge="1">
                  <a:txBody>
                    <a:bodyPr/>
                    <a:lstStyle/>
                    <a:p>
                      <a:endParaRPr lang="it-IT"/>
                    </a:p>
                  </a:txBody>
                  <a:tcPr/>
                </a:tc>
                <a:tc>
                  <a:txBody>
                    <a:bodyPr/>
                    <a:lstStyle/>
                    <a:p>
                      <a:pPr algn="ctr">
                        <a:lnSpc>
                          <a:spcPct val="115000"/>
                        </a:lnSpc>
                        <a:spcAft>
                          <a:spcPts val="1000"/>
                        </a:spcAft>
                      </a:pPr>
                      <a:r>
                        <a:rPr lang="it-IT" sz="2200" dirty="0">
                          <a:effectLst/>
                          <a:latin typeface="Times New Roman"/>
                          <a:ea typeface="Calibri"/>
                          <a:cs typeface="Times New Roman"/>
                        </a:rPr>
                        <a:t>1.3:Garantire l’efficienza nell'impiego delle risorse, con particolare riferimento al contenimento e alla riduzione dei costi, nonché all'ottimizzazione dei tempi dei procedimenti amministrativi (15%)</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853607">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it-IT" sz="2200" dirty="0">
                          <a:effectLst/>
                          <a:latin typeface="Times New Roman"/>
                          <a:ea typeface="Calibri"/>
                          <a:cs typeface="Times New Roman"/>
                        </a:rPr>
                        <a:t>1.4:Garantire un’adeguata attività di controllo</a:t>
                      </a:r>
                      <a:r>
                        <a:rPr lang="en-US" sz="2200" baseline="0" dirty="0">
                          <a:effectLst/>
                          <a:latin typeface="+mn-lt"/>
                          <a:ea typeface="Calibri"/>
                          <a:cs typeface="Times New Roman"/>
                        </a:rPr>
                        <a:t> </a:t>
                      </a:r>
                      <a:r>
                        <a:rPr lang="it-IT" sz="2200" dirty="0">
                          <a:effectLst/>
                          <a:latin typeface="Times New Roman"/>
                          <a:ea typeface="Calibri"/>
                          <a:cs typeface="Times New Roman"/>
                        </a:rPr>
                        <a:t>(peso: 10%)</a:t>
                      </a:r>
                      <a:endParaRPr lang="en-US" sz="2200" dirty="0">
                        <a:effectLst/>
                        <a:latin typeface="+mn-lt"/>
                        <a:ea typeface="Calibri"/>
                        <a:cs typeface="Times New Roman"/>
                      </a:endParaRPr>
                    </a:p>
                    <a:p>
                      <a:pPr marL="0" marR="0" indent="0" algn="ctr" defTabSz="914400" rtl="0" eaLnBrk="1" fontAlgn="auto" latinLnBrk="0" hangingPunct="1">
                        <a:lnSpc>
                          <a:spcPct val="115000"/>
                        </a:lnSpc>
                        <a:spcBef>
                          <a:spcPts val="0"/>
                        </a:spcBef>
                        <a:spcAft>
                          <a:spcPts val="1000"/>
                        </a:spcAft>
                        <a:buClrTx/>
                        <a:buSzTx/>
                        <a:buFontTx/>
                        <a:buNone/>
                        <a:tabLst/>
                        <a:defRPr/>
                      </a:pP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1173022">
                <a:tc vMerge="1">
                  <a:txBody>
                    <a:bodyPr/>
                    <a:lstStyle/>
                    <a:p>
                      <a:endParaRPr lang="it-IT"/>
                    </a:p>
                  </a:txBody>
                  <a:tcPr/>
                </a:tc>
                <a:tc>
                  <a:txBody>
                    <a:bodyPr/>
                    <a:lstStyle/>
                    <a:p>
                      <a:pPr algn="ctr">
                        <a:lnSpc>
                          <a:spcPct val="115000"/>
                        </a:lnSpc>
                        <a:spcAft>
                          <a:spcPts val="1000"/>
                        </a:spcAft>
                      </a:pPr>
                      <a:r>
                        <a:rPr lang="it-IT" sz="2200" dirty="0">
                          <a:effectLst/>
                          <a:latin typeface="Times New Roman"/>
                          <a:ea typeface="Calibri"/>
                          <a:cs typeface="Times New Roman"/>
                        </a:rPr>
                        <a:t>1.5: Garantire una comunicazione efficace anche in rapporto alla trasparenza, all'integrità ed all'anticorruzione</a:t>
                      </a:r>
                      <a:r>
                        <a:rPr lang="en-US" sz="2200" baseline="0" dirty="0">
                          <a:effectLst/>
                          <a:latin typeface="Calibri"/>
                          <a:ea typeface="Calibri"/>
                          <a:cs typeface="Times New Roman"/>
                        </a:rPr>
                        <a:t> </a:t>
                      </a:r>
                      <a:r>
                        <a:rPr lang="it-IT" sz="2200" dirty="0">
                          <a:effectLst/>
                          <a:latin typeface="Times New Roman"/>
                          <a:ea typeface="Calibri"/>
                          <a:cs typeface="Times New Roman"/>
                        </a:rPr>
                        <a:t>(peso: 15%)</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934773">
                <a:tc vMerge="1">
                  <a:txBody>
                    <a:bodyPr/>
                    <a:lstStyle/>
                    <a:p>
                      <a:endParaRPr lang="it-IT"/>
                    </a:p>
                  </a:txBody>
                  <a:tcPr/>
                </a:tc>
                <a:tc>
                  <a:txBody>
                    <a:bodyPr/>
                    <a:lstStyle/>
                    <a:p>
                      <a:pPr algn="ctr">
                        <a:lnSpc>
                          <a:spcPct val="115000"/>
                        </a:lnSpc>
                        <a:spcAft>
                          <a:spcPts val="1000"/>
                        </a:spcAft>
                      </a:pPr>
                      <a:r>
                        <a:rPr lang="it-IT" sz="2200" dirty="0">
                          <a:effectLst/>
                          <a:latin typeface="Times New Roman"/>
                          <a:ea typeface="Calibri"/>
                          <a:cs typeface="Times New Roman"/>
                        </a:rPr>
                        <a:t>1.6: Garantire un’adeguata attività di monitoraggio anche in rapporto alla trasparenza ed all’integrità</a:t>
                      </a:r>
                      <a:r>
                        <a:rPr lang="en-US" sz="2200" baseline="0" dirty="0">
                          <a:effectLst/>
                          <a:latin typeface="Calibri"/>
                          <a:ea typeface="Calibri"/>
                          <a:cs typeface="Times New Roman"/>
                        </a:rPr>
                        <a:t> </a:t>
                      </a:r>
                      <a:r>
                        <a:rPr lang="it-IT" sz="2200" dirty="0">
                          <a:effectLst/>
                          <a:latin typeface="Times New Roman"/>
                          <a:ea typeface="Calibri"/>
                          <a:cs typeface="Times New Roman"/>
                        </a:rPr>
                        <a:t>(peso: 15%)</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1202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332624682"/>
              </p:ext>
            </p:extLst>
          </p:nvPr>
        </p:nvGraphicFramePr>
        <p:xfrm>
          <a:off x="18908" y="-171400"/>
          <a:ext cx="9125092" cy="6809792"/>
        </p:xfrm>
        <a:graphic>
          <a:graphicData uri="http://schemas.openxmlformats.org/drawingml/2006/table">
            <a:tbl>
              <a:tblPr firstRow="1" bandRow="1">
                <a:tableStyleId>{5C22544A-7EE6-4342-B048-85BDC9FD1C3A}</a:tableStyleId>
              </a:tblPr>
              <a:tblGrid>
                <a:gridCol w="3761005">
                  <a:extLst>
                    <a:ext uri="{9D8B030D-6E8A-4147-A177-3AD203B41FA5}">
                      <a16:colId xmlns:a16="http://schemas.microsoft.com/office/drawing/2014/main" val="20000"/>
                    </a:ext>
                  </a:extLst>
                </a:gridCol>
                <a:gridCol w="5364087">
                  <a:extLst>
                    <a:ext uri="{9D8B030D-6E8A-4147-A177-3AD203B41FA5}">
                      <a16:colId xmlns:a16="http://schemas.microsoft.com/office/drawing/2014/main" val="20001"/>
                    </a:ext>
                  </a:extLst>
                </a:gridCol>
              </a:tblGrid>
              <a:tr h="320085">
                <a:tc>
                  <a:txBody>
                    <a:bodyPr/>
                    <a:lstStyle/>
                    <a:p>
                      <a:pPr algn="ctr">
                        <a:lnSpc>
                          <a:spcPct val="115000"/>
                        </a:lnSpc>
                        <a:spcAft>
                          <a:spcPts val="1000"/>
                        </a:spcAft>
                      </a:pPr>
                      <a:r>
                        <a:rPr lang="it-IT" sz="2200" b="1" dirty="0">
                          <a:effectLst/>
                          <a:latin typeface="Times New Roman"/>
                          <a:ea typeface="Calibri"/>
                          <a:cs typeface="Times New Roman"/>
                        </a:rPr>
                        <a:t>Obiettivo Strategico</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819977">
                <a:tc>
                  <a:txBody>
                    <a:bodyPr/>
                    <a:lstStyle/>
                    <a:p>
                      <a:pPr algn="ctr">
                        <a:lnSpc>
                          <a:spcPct val="115000"/>
                        </a:lnSpc>
                        <a:spcAft>
                          <a:spcPts val="600"/>
                        </a:spcAft>
                      </a:pPr>
                      <a:r>
                        <a:rPr lang="it-IT" sz="2200" dirty="0">
                          <a:effectLst/>
                          <a:latin typeface="Times New Roman"/>
                          <a:ea typeface="Calibri"/>
                          <a:cs typeface="Times New Roman"/>
                        </a:rPr>
                        <a:t>2. Raggiungimento degli obiettivi di spesa previsti dai regolamenti comunitari di riferimento per i Fondi FEAGA e FEASR</a:t>
                      </a:r>
                      <a:r>
                        <a:rPr lang="it-IT" sz="2200" dirty="0">
                          <a:effectLst/>
                          <a:latin typeface="Calibri"/>
                          <a:ea typeface="Calibri"/>
                          <a:cs typeface="Times New Roman"/>
                        </a:rPr>
                        <a:t> </a:t>
                      </a:r>
                      <a:r>
                        <a:rPr lang="it-IT" sz="2200" dirty="0">
                          <a:effectLst/>
                          <a:latin typeface="Times New Roman"/>
                          <a:ea typeface="Calibri"/>
                          <a:cs typeface="Times New Roman"/>
                        </a:rPr>
                        <a:t>e perfezionamento dell’iter dei pagamenti</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30%)</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a:effectLst/>
                          <a:latin typeface="Times New Roman"/>
                          <a:ea typeface="Calibri"/>
                          <a:cs typeface="Times New Roman"/>
                        </a:rPr>
                        <a:t>2.1: Implementazione delle necessarie procedure tecnico-amministrative</a:t>
                      </a:r>
                      <a:r>
                        <a:rPr lang="en-US" sz="2200" baseline="0" dirty="0">
                          <a:effectLst/>
                          <a:latin typeface="Calibri"/>
                          <a:ea typeface="Calibri"/>
                          <a:cs typeface="Times New Roman"/>
                        </a:rPr>
                        <a:t> </a:t>
                      </a:r>
                      <a:r>
                        <a:rPr lang="it-IT" sz="2200" dirty="0">
                          <a:effectLst/>
                          <a:latin typeface="Times New Roman"/>
                          <a:ea typeface="Calibri"/>
                          <a:cs typeface="Times New Roman"/>
                        </a:rPr>
                        <a:t>(Peso: 100%)</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814345">
                <a:tc rowSpan="2">
                  <a:txBody>
                    <a:bodyPr/>
                    <a:lstStyle/>
                    <a:p>
                      <a:pPr algn="ctr">
                        <a:lnSpc>
                          <a:spcPct val="115000"/>
                        </a:lnSpc>
                        <a:spcAft>
                          <a:spcPts val="600"/>
                        </a:spcAft>
                      </a:pPr>
                      <a:r>
                        <a:rPr lang="it-IT" sz="2200" dirty="0">
                          <a:effectLst/>
                          <a:latin typeface="Times New Roman"/>
                          <a:ea typeface="Calibri"/>
                          <a:cs typeface="Times New Roman"/>
                        </a:rPr>
                        <a:t>3. Adeguamento delle funzionalità del sistema informativo, anche in funzione del Piano Triennale per l’Informatizzazione e di quanto disposto dal Reg (UE) 907/2014 in merito alla sicurezza delle informazioni (peso: 30%)</a:t>
                      </a:r>
                      <a:endParaRPr lang="en-US" sz="2200" dirty="0">
                        <a:effectLst/>
                        <a:latin typeface="Calibri"/>
                        <a:ea typeface="Calibri"/>
                        <a:cs typeface="Times New Roman"/>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600"/>
                        </a:spcAft>
                        <a:buClrTx/>
                        <a:buSzTx/>
                        <a:buFontTx/>
                        <a:buNone/>
                        <a:tabLst>
                          <a:tab pos="182245" algn="l"/>
                        </a:tabLst>
                        <a:defRPr/>
                      </a:pPr>
                      <a:r>
                        <a:rPr lang="it-IT" sz="2200" dirty="0">
                          <a:effectLst/>
                          <a:latin typeface="Times New Roman"/>
                          <a:ea typeface="Calibri"/>
                          <a:cs typeface="Times New Roman"/>
                        </a:rPr>
                        <a:t>3.1 Migliorare l’efficienza dei processi introducendo un nuovo sistema di protocollazione informatico e gestione documentale  (Peso: 50%)</a:t>
                      </a:r>
                      <a:endParaRPr lang="it-IT" sz="22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1814345">
                <a:tc vMerge="1">
                  <a:txBody>
                    <a:bodyPr/>
                    <a:lstStyle/>
                    <a:p>
                      <a:endParaRPr lang="it-IT"/>
                    </a:p>
                  </a:txBody>
                  <a:tcPr/>
                </a:tc>
                <a:tc>
                  <a:txBody>
                    <a:bodyPr/>
                    <a:lstStyle/>
                    <a:p>
                      <a:pPr algn="just">
                        <a:lnSpc>
                          <a:spcPct val="115000"/>
                        </a:lnSpc>
                        <a:spcAft>
                          <a:spcPts val="600"/>
                        </a:spcAft>
                        <a:tabLst>
                          <a:tab pos="182245" algn="l"/>
                        </a:tabLst>
                      </a:pPr>
                      <a:r>
                        <a:rPr lang="it-IT" sz="2200" dirty="0">
                          <a:effectLst/>
                          <a:latin typeface="Times New Roman"/>
                          <a:ea typeface="Calibri"/>
                          <a:cs typeface="Times New Roman"/>
                        </a:rPr>
                        <a:t>3.2 Messa in esercizio del nuovo software per la gestione degli atti digitali (Peso: 50%)</a:t>
                      </a:r>
                      <a:endParaRPr lang="it-IT" sz="2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55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69817578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indicatori di risultato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19</a:t>
            </a:fld>
            <a:endParaRPr lang="it-IT"/>
          </a:p>
        </p:txBody>
      </p:sp>
    </p:spTree>
    <p:extLst>
      <p:ext uri="{BB962C8B-B14F-4D97-AF65-F5344CB8AC3E}">
        <p14:creationId xmlns:p14="http://schemas.microsoft.com/office/powerpoint/2010/main" val="353676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20688"/>
            <a:ext cx="8928992" cy="1512168"/>
          </a:xfrm>
        </p:spPr>
        <p:txBody>
          <a:bodyPr/>
          <a:lstStyle/>
          <a:p>
            <a:pPr marL="0" lvl="1" indent="0" algn="just">
              <a:buNone/>
            </a:pPr>
            <a:r>
              <a:rPr lang="it-IT" sz="2200" dirty="0"/>
              <a:t>Nel presente documento sono condensati, nella forma grafica e fortemente intuitiva delle “slide”, </a:t>
            </a:r>
            <a:r>
              <a:rPr lang="it-IT" sz="2200" b="1" dirty="0"/>
              <a:t>i punti essenziali del Piano delle </a:t>
            </a:r>
            <a:r>
              <a:rPr lang="it-IT" sz="2200" b="1" dirty="0" err="1"/>
              <a:t>Perfomance</a:t>
            </a:r>
            <a:r>
              <a:rPr lang="it-IT" sz="2200" dirty="0"/>
              <a:t> e sono proposti </a:t>
            </a:r>
            <a:r>
              <a:rPr lang="it-IT" sz="2200" b="1" dirty="0"/>
              <a:t>focus tematici </a:t>
            </a:r>
            <a:r>
              <a:rPr lang="it-IT" sz="2200" dirty="0"/>
              <a:t>su argomenti di interesse di </a:t>
            </a:r>
            <a:r>
              <a:rPr lang="it-IT" sz="2200" b="1" dirty="0"/>
              <a:t>diverse categorie di stakeholder</a:t>
            </a:r>
            <a:r>
              <a:rPr lang="it-IT" sz="2200" dirty="0"/>
              <a:t>. In particolare per il 2019 sono stati selezioni i seguenti focus tematici:</a:t>
            </a:r>
          </a:p>
        </p:txBody>
      </p:sp>
      <p:sp>
        <p:nvSpPr>
          <p:cNvPr id="3" name="Segnaposto contenuto 2"/>
          <p:cNvSpPr>
            <a:spLocks noGrp="1"/>
          </p:cNvSpPr>
          <p:nvPr>
            <p:ph idx="21"/>
          </p:nvPr>
        </p:nvSpPr>
        <p:spPr/>
        <p:txBody>
          <a:bodyPr/>
          <a:lstStyle/>
          <a:p>
            <a:pPr marL="0" indent="0" algn="ctr">
              <a:buNone/>
            </a:pPr>
            <a:r>
              <a:rPr lang="it-IT" dirty="0"/>
              <a:t>Il presente documento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245181641"/>
              </p:ext>
            </p:extLst>
          </p:nvPr>
        </p:nvGraphicFramePr>
        <p:xfrm>
          <a:off x="107504" y="2420888"/>
          <a:ext cx="9036496" cy="2799245"/>
        </p:xfrm>
        <a:graphic>
          <a:graphicData uri="http://schemas.openxmlformats.org/drawingml/2006/table">
            <a:tbl>
              <a:tblPr firstRow="1" firstCol="1" bandRow="1">
                <a:tableStyleId>{68D230F3-CF80-4859-8CE7-A43EE81993B5}</a:tableStyleId>
              </a:tblPr>
              <a:tblGrid>
                <a:gridCol w="3960440">
                  <a:extLst>
                    <a:ext uri="{9D8B030D-6E8A-4147-A177-3AD203B41FA5}">
                      <a16:colId xmlns:a16="http://schemas.microsoft.com/office/drawing/2014/main" val="20000"/>
                    </a:ext>
                  </a:extLst>
                </a:gridCol>
                <a:gridCol w="5076056">
                  <a:extLst>
                    <a:ext uri="{9D8B030D-6E8A-4147-A177-3AD203B41FA5}">
                      <a16:colId xmlns:a16="http://schemas.microsoft.com/office/drawing/2014/main" val="20001"/>
                    </a:ext>
                  </a:extLst>
                </a:gridCol>
              </a:tblGrid>
              <a:tr h="254477">
                <a:tc>
                  <a:txBody>
                    <a:bodyPr/>
                    <a:lstStyle/>
                    <a:p>
                      <a:pPr algn="ctr">
                        <a:lnSpc>
                          <a:spcPct val="115000"/>
                        </a:lnSpc>
                        <a:spcAft>
                          <a:spcPts val="0"/>
                        </a:spcAft>
                      </a:pPr>
                      <a:r>
                        <a:rPr lang="it-IT" sz="1400" dirty="0">
                          <a:effectLst/>
                        </a:rPr>
                        <a:t>Focus Tematico</a:t>
                      </a:r>
                      <a:endParaRPr lang="it-IT"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Principali </a:t>
                      </a:r>
                      <a:r>
                        <a:rPr lang="it-IT" sz="1400" dirty="0" err="1">
                          <a:effectLst/>
                        </a:rPr>
                        <a:t>stakeholders</a:t>
                      </a:r>
                      <a:r>
                        <a:rPr lang="it-IT" sz="1400" dirty="0">
                          <a:effectLst/>
                        </a:rPr>
                        <a:t> di riferimento</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4477">
                <a:tc>
                  <a:txBody>
                    <a:bodyPr/>
                    <a:lstStyle/>
                    <a:p>
                      <a:pPr algn="just">
                        <a:lnSpc>
                          <a:spcPct val="115000"/>
                        </a:lnSpc>
                        <a:spcAft>
                          <a:spcPts val="0"/>
                        </a:spcAft>
                      </a:pPr>
                      <a:r>
                        <a:rPr lang="it-IT" sz="1400" dirty="0">
                          <a:effectLst/>
                        </a:rPr>
                        <a:t>I dettagli dei pagamenti effettuati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CAA e beneficiari</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3430">
                <a:tc>
                  <a:txBody>
                    <a:bodyPr/>
                    <a:lstStyle/>
                    <a:p>
                      <a:pPr algn="just">
                        <a:lnSpc>
                          <a:spcPct val="115000"/>
                        </a:lnSpc>
                        <a:spcAft>
                          <a:spcPts val="0"/>
                        </a:spcAft>
                      </a:pPr>
                      <a:r>
                        <a:rPr lang="it-IT" sz="1400" dirty="0">
                          <a:effectLst/>
                        </a:rPr>
                        <a:t>La Sicurezza delle Informazioni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Istituzioni poste a presidio del processo di informatizzazione della pubblicazione amministrazione, come l’AGID o Garante per la privacy</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08953">
                <a:tc>
                  <a:txBody>
                    <a:bodyPr/>
                    <a:lstStyle/>
                    <a:p>
                      <a:pPr algn="just">
                        <a:lnSpc>
                          <a:spcPct val="115000"/>
                        </a:lnSpc>
                        <a:spcAft>
                          <a:spcPts val="0"/>
                        </a:spcAft>
                      </a:pPr>
                      <a:r>
                        <a:rPr lang="it-IT" sz="1400">
                          <a:effectLst/>
                        </a:rPr>
                        <a:t>Il processo sotteso alle erogazioni dei fondi FEASR e FEAGA ed al sistema dei controlli</a:t>
                      </a:r>
                      <a:endParaRPr lang="it-IT"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Regione Calabria, Ministero delle Politiche Agricole, la Commissione Europea e l’Organismo di Certificazione</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54477">
                <a:tc>
                  <a:txBody>
                    <a:bodyPr/>
                    <a:lstStyle/>
                    <a:p>
                      <a:pPr algn="just">
                        <a:lnSpc>
                          <a:spcPct val="115000"/>
                        </a:lnSpc>
                        <a:spcAft>
                          <a:spcPts val="0"/>
                        </a:spcAft>
                      </a:pPr>
                      <a:r>
                        <a:rPr lang="it-IT" sz="1400" dirty="0">
                          <a:solidFill>
                            <a:schemeClr val="tx1"/>
                          </a:solidFill>
                          <a:effectLst/>
                          <a:latin typeface="Calibri"/>
                          <a:ea typeface="Calibri"/>
                          <a:cs typeface="Times New Roman"/>
                        </a:rPr>
                        <a:t>Istruttoria Informatizzata</a:t>
                      </a: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400" dirty="0">
                          <a:solidFill>
                            <a:schemeClr val="tx1"/>
                          </a:solidFill>
                          <a:effectLst/>
                        </a:rPr>
                        <a:t>CAA e beneficiari</a:t>
                      </a:r>
                      <a:endParaRPr lang="it-IT"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54477">
                <a:tc>
                  <a:txBody>
                    <a:bodyPr/>
                    <a:lstStyle/>
                    <a:p>
                      <a:pPr algn="just">
                        <a:lnSpc>
                          <a:spcPct val="115000"/>
                        </a:lnSpc>
                        <a:spcAft>
                          <a:spcPts val="0"/>
                        </a:spcAft>
                      </a:pPr>
                      <a:r>
                        <a:rPr lang="it-IT" sz="1400" dirty="0">
                          <a:solidFill>
                            <a:schemeClr val="tx1"/>
                          </a:solidFill>
                          <a:effectLst/>
                        </a:rPr>
                        <a:t>La lotta antifrode dell’ARCEA</a:t>
                      </a:r>
                      <a:endParaRPr lang="it-IT" sz="14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solidFill>
                            <a:schemeClr val="tx1"/>
                          </a:solidFill>
                          <a:effectLst/>
                        </a:rPr>
                        <a:t>Corte dei Conti, Corpi di Polizia, Prefetture e Procure dello Stato</a:t>
                      </a:r>
                      <a:endParaRPr lang="it-IT" sz="1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54477">
                <a:tc>
                  <a:txBody>
                    <a:bodyPr/>
                    <a:lstStyle/>
                    <a:p>
                      <a:pPr algn="just">
                        <a:lnSpc>
                          <a:spcPct val="115000"/>
                        </a:lnSpc>
                        <a:spcAft>
                          <a:spcPts val="0"/>
                        </a:spcAft>
                      </a:pPr>
                      <a:r>
                        <a:rPr lang="it-IT" sz="1400" b="1" dirty="0">
                          <a:solidFill>
                            <a:schemeClr val="tx1"/>
                          </a:solidFill>
                          <a:effectLst/>
                          <a:latin typeface="Calibri"/>
                          <a:ea typeface="Calibri"/>
                        </a:rPr>
                        <a:t>Contabilità Analitica</a:t>
                      </a:r>
                      <a:endParaRPr lang="it-IT" sz="1400" dirty="0">
                        <a:solidFill>
                          <a:schemeClr val="tx1"/>
                        </a:solidFill>
                        <a:effectLst/>
                        <a:latin typeface="Calibri"/>
                        <a:ea typeface="Times New Roman"/>
                      </a:endParaRPr>
                    </a:p>
                  </a:txBody>
                  <a:tcPr marL="68580" marR="68580" marT="0" marB="0"/>
                </a:tc>
                <a:tc rowSpan="2">
                  <a:txBody>
                    <a:bodyPr/>
                    <a:lstStyle/>
                    <a:p>
                      <a:pPr algn="just">
                        <a:lnSpc>
                          <a:spcPct val="115000"/>
                        </a:lnSpc>
                        <a:spcAft>
                          <a:spcPts val="0"/>
                        </a:spcAft>
                      </a:pPr>
                      <a:r>
                        <a:rPr lang="it-IT" sz="1400" dirty="0">
                          <a:solidFill>
                            <a:schemeClr val="tx1"/>
                          </a:solidFill>
                          <a:effectLst/>
                          <a:latin typeface="Calibri"/>
                          <a:ea typeface="Times New Roman"/>
                        </a:rPr>
                        <a:t>Corte dei Conti, Organismo di Vigilanza, Giunta Regionale, Consiglio Regionale della Calabria ed in particolare la Commissione Bilancio. </a:t>
                      </a:r>
                    </a:p>
                  </a:txBody>
                  <a:tcPr marL="68580" marR="68580" marT="0" marB="0"/>
                </a:tc>
                <a:extLst>
                  <a:ext uri="{0D108BD9-81ED-4DB2-BD59-A6C34878D82A}">
                    <a16:rowId xmlns:a16="http://schemas.microsoft.com/office/drawing/2014/main" val="10006"/>
                  </a:ext>
                </a:extLst>
              </a:tr>
              <a:tr h="254477">
                <a:tc>
                  <a:txBody>
                    <a:bodyPr/>
                    <a:lstStyle/>
                    <a:p>
                      <a:pPr algn="just">
                        <a:lnSpc>
                          <a:spcPct val="115000"/>
                        </a:lnSpc>
                        <a:spcAft>
                          <a:spcPts val="0"/>
                        </a:spcAft>
                      </a:pPr>
                      <a:r>
                        <a:rPr lang="it-IT" sz="1400" b="1" dirty="0">
                          <a:solidFill>
                            <a:schemeClr val="tx1"/>
                          </a:solidFill>
                          <a:effectLst/>
                          <a:latin typeface="Calibri"/>
                          <a:ea typeface="Calibri"/>
                        </a:rPr>
                        <a:t>Trend degli indicatori di salute finanziaria dell’Ente</a:t>
                      </a:r>
                      <a:endParaRPr lang="it-IT" sz="1400" dirty="0">
                        <a:solidFill>
                          <a:schemeClr val="tx1"/>
                        </a:solidFill>
                        <a:effectLst/>
                        <a:latin typeface="Calibri"/>
                        <a:ea typeface="Times New Roman"/>
                      </a:endParaRPr>
                    </a:p>
                  </a:txBody>
                  <a:tcPr marL="68580" marR="68580" marT="0" marB="0"/>
                </a:tc>
                <a:tc vMerge="1">
                  <a:txBody>
                    <a:bodyPr/>
                    <a:lstStyle/>
                    <a:p>
                      <a:pPr algn="just">
                        <a:lnSpc>
                          <a:spcPct val="115000"/>
                        </a:lnSpc>
                        <a:spcAft>
                          <a:spcPts val="0"/>
                        </a:spcAft>
                      </a:pPr>
                      <a:endParaRPr lang="it-IT" sz="1400" dirty="0">
                        <a:effectLst/>
                        <a:latin typeface="Calibri"/>
                        <a:ea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8949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endParaRPr lang="it-IT"/>
          </a:p>
        </p:txBody>
      </p:sp>
      <p:sp>
        <p:nvSpPr>
          <p:cNvPr id="8" name="Sottotitolo 7"/>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4270990950"/>
              </p:ext>
            </p:extLst>
          </p:nvPr>
        </p:nvGraphicFramePr>
        <p:xfrm>
          <a:off x="79252" y="44625"/>
          <a:ext cx="8957244" cy="6696743"/>
        </p:xfrm>
        <a:graphic>
          <a:graphicData uri="http://schemas.openxmlformats.org/drawingml/2006/table">
            <a:tbl>
              <a:tblPr firstRow="1" bandRow="1">
                <a:tableStyleId>{5C22544A-7EE6-4342-B048-85BDC9FD1C3A}</a:tableStyleId>
              </a:tblPr>
              <a:tblGrid>
                <a:gridCol w="269254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395519">
                <a:tc>
                  <a:txBody>
                    <a:bodyPr/>
                    <a:lstStyle/>
                    <a:p>
                      <a:pPr algn="ctr">
                        <a:lnSpc>
                          <a:spcPct val="115000"/>
                        </a:lnSpc>
                        <a:spcAft>
                          <a:spcPts val="0"/>
                        </a:spcAft>
                      </a:pPr>
                      <a:r>
                        <a:rPr lang="it-IT" sz="2200" b="1" dirty="0">
                          <a:effectLst/>
                          <a:latin typeface="Times New Roman"/>
                          <a:ea typeface="Calibri"/>
                          <a:cs typeface="Times New Roman"/>
                        </a:rPr>
                        <a:t>Indicatore</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Fonte</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30/06</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31/12</a:t>
                      </a:r>
                      <a:endParaRPr lang="en-US" sz="22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494806">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I1.1.1: Livello di maturità complessivo dell’ARCEA, riscontrato dall’Organismo di Certificazione (</a:t>
                      </a:r>
                      <a:r>
                        <a:rPr lang="it-IT" sz="1600" b="1" u="sng" dirty="0">
                          <a:effectLst/>
                          <a:latin typeface="Times New Roman"/>
                          <a:ea typeface="Calibri"/>
                          <a:cs typeface="Times New Roman"/>
                        </a:rPr>
                        <a:t>peso 40%</a:t>
                      </a:r>
                      <a:r>
                        <a:rPr lang="it-IT" sz="16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dirty="0">
                          <a:effectLst/>
                          <a:latin typeface="Times New Roman"/>
                          <a:ea typeface="Calibri"/>
                          <a:cs typeface="Times New Roman"/>
                        </a:rPr>
                        <a:t>Riscontrabile nella relazione prodotta dall’Organismo di Certificazione dei conti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Non riscontrabile perché la reazione dell’Ente Certificatore è emessa a fine anno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 3</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403209">
                <a:tc>
                  <a:txBody>
                    <a:bodyPr/>
                    <a:lstStyle/>
                    <a:p>
                      <a:pPr algn="just">
                        <a:lnSpc>
                          <a:spcPct val="115000"/>
                        </a:lnSpc>
                        <a:spcAft>
                          <a:spcPts val="600"/>
                        </a:spcAft>
                        <a:tabLst>
                          <a:tab pos="182245" algn="l"/>
                        </a:tabLst>
                      </a:pPr>
                      <a:r>
                        <a:rPr lang="it-IT" sz="1600" b="1" dirty="0">
                          <a:effectLst/>
                          <a:latin typeface="Times New Roman"/>
                          <a:ea typeface="Calibri"/>
                          <a:cs typeface="Times New Roman"/>
                        </a:rPr>
                        <a:t>I.1.1.2: Avvio del processo di attuazione dello “</a:t>
                      </a:r>
                      <a:r>
                        <a:rPr lang="it-IT" sz="1600" b="1" dirty="0" err="1">
                          <a:effectLst/>
                          <a:latin typeface="Times New Roman"/>
                          <a:ea typeface="Calibri"/>
                          <a:cs typeface="Times New Roman"/>
                        </a:rPr>
                        <a:t>smart-working</a:t>
                      </a:r>
                      <a:r>
                        <a:rPr lang="it-IT" sz="1600" b="1" dirty="0">
                          <a:effectLst/>
                          <a:latin typeface="Times New Roman"/>
                          <a:ea typeface="Calibri"/>
                          <a:cs typeface="Times New Roman"/>
                        </a:rPr>
                        <a:t>” in Agenzia (</a:t>
                      </a:r>
                      <a:r>
                        <a:rPr lang="it-IT" sz="1600" b="1" u="sng" dirty="0">
                          <a:effectLst/>
                          <a:latin typeface="Times New Roman"/>
                          <a:ea typeface="Calibri"/>
                          <a:cs typeface="Times New Roman"/>
                        </a:rPr>
                        <a:t>peso 40%</a:t>
                      </a:r>
                      <a:r>
                        <a:rPr lang="it-IT" sz="1600" b="1" dirty="0">
                          <a:effectLst/>
                          <a:latin typeface="Times New Roman"/>
                          <a:ea typeface="Calibri"/>
                          <a:cs typeface="Times New Roman"/>
                        </a:rPr>
                        <a:t>) ;</a:t>
                      </a:r>
                      <a:endParaRPr lang="it-IT" sz="1600" dirty="0">
                        <a:effectLst/>
                        <a:latin typeface="Calibri"/>
                        <a:ea typeface="Calibri"/>
                        <a:cs typeface="Times New Roman"/>
                      </a:endParaRPr>
                    </a:p>
                    <a:p>
                      <a:pPr algn="just">
                        <a:lnSpc>
                          <a:spcPct val="115000"/>
                        </a:lnSpc>
                        <a:spcAft>
                          <a:spcPts val="600"/>
                        </a:spcAft>
                        <a:tabLst>
                          <a:tab pos="182245" algn="l"/>
                        </a:tabLst>
                      </a:pPr>
                      <a:r>
                        <a:rPr lang="it-IT" sz="1600" b="1" dirty="0">
                          <a:effectLst/>
                          <a:latin typeface="Times New Roman"/>
                          <a:ea typeface="Calibri"/>
                          <a:cs typeface="Times New Roman"/>
                        </a:rPr>
                        <a:t> </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1000"/>
                        </a:spcAft>
                      </a:pPr>
                      <a:r>
                        <a:rPr lang="it-IT" sz="1600" dirty="0">
                          <a:solidFill>
                            <a:srgbClr val="000000"/>
                          </a:solidFill>
                          <a:effectLst/>
                          <a:latin typeface="Calibri"/>
                          <a:ea typeface="Calibri"/>
                          <a:cs typeface="Times New Roman"/>
                        </a:rPr>
                        <a:t>Riscontrabile dal protocollo dell'Agenzia</a:t>
                      </a:r>
                      <a:endParaRPr lang="it-IT" sz="1600" dirty="0">
                        <a:effectLst/>
                        <a:latin typeface="Calibri"/>
                        <a:ea typeface="Calibri"/>
                        <a:cs typeface="Times New Roman"/>
                      </a:endParaRPr>
                    </a:p>
                    <a:p>
                      <a:pPr algn="just">
                        <a:lnSpc>
                          <a:spcPct val="115000"/>
                        </a:lnSpc>
                        <a:spcAft>
                          <a:spcPts val="600"/>
                        </a:spcAft>
                        <a:tabLst>
                          <a:tab pos="182245" algn="l"/>
                        </a:tabLst>
                      </a:pPr>
                      <a:r>
                        <a:rPr lang="it-IT" sz="1600" b="1" dirty="0">
                          <a:effectLst/>
                          <a:latin typeface="Times New Roman"/>
                          <a:ea typeface="Calibri"/>
                          <a:cs typeface="Times New Roman"/>
                        </a:rPr>
                        <a:t> </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Pubblicazione della manifestazione di interesse</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&gt;=1</a:t>
                      </a:r>
                      <a:endParaRPr lang="it-IT" sz="1600" dirty="0">
                        <a:effectLst/>
                        <a:latin typeface="Calibri"/>
                        <a:ea typeface="Calibri"/>
                        <a:cs typeface="Times New Roman"/>
                      </a:endParaRPr>
                    </a:p>
                    <a:p>
                      <a:pPr algn="ctr">
                        <a:lnSpc>
                          <a:spcPct val="115000"/>
                        </a:lnSpc>
                        <a:spcAft>
                          <a:spcPts val="600"/>
                        </a:spcAft>
                        <a:tabLst>
                          <a:tab pos="182245" algn="l"/>
                        </a:tabLst>
                      </a:pPr>
                      <a:r>
                        <a:rPr lang="it-IT" sz="1600" dirty="0">
                          <a:effectLst/>
                          <a:latin typeface="Times New Roman"/>
                          <a:ea typeface="Calibri"/>
                          <a:cs typeface="Times New Roman"/>
                        </a:rPr>
                        <a:t>(sottoscrizione dei contratti individuali entro Dicembre 2020)</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40320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I1.2.1: Incidenza spesa personale sulla spesa corrente (Indicatore di equilibrio economico-finanziario) (Fonte: Piano degli indicatori e dei risultati attesi di bilancio) </a:t>
                      </a:r>
                      <a:r>
                        <a:rPr lang="it-IT" sz="1600" b="1" u="sng" kern="1200" dirty="0">
                          <a:solidFill>
                            <a:schemeClr val="dk1"/>
                          </a:solidFill>
                          <a:effectLst/>
                          <a:latin typeface="Times New Roman"/>
                          <a:ea typeface="Calibri"/>
                          <a:cs typeface="Times New Roman"/>
                        </a:rPr>
                        <a:t>(peso 15%)</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Fonte: Piano degli indicatori e dei risultati attesi di bilancio</a:t>
                      </a:r>
                    </a:p>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 </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Non riscontrabile</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&lt;50% in relazione al 31 Dicembre </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041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dirty="0"/>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21</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68882108"/>
              </p:ext>
            </p:extLst>
          </p:nvPr>
        </p:nvGraphicFramePr>
        <p:xfrm>
          <a:off x="79252" y="44625"/>
          <a:ext cx="8957244" cy="6696744"/>
        </p:xfrm>
        <a:graphic>
          <a:graphicData uri="http://schemas.openxmlformats.org/drawingml/2006/table">
            <a:tbl>
              <a:tblPr firstRow="1" bandRow="1">
                <a:tableStyleId>{5C22544A-7EE6-4342-B048-85BDC9FD1C3A}</a:tableStyleId>
              </a:tblPr>
              <a:tblGrid>
                <a:gridCol w="2239311">
                  <a:extLst>
                    <a:ext uri="{9D8B030D-6E8A-4147-A177-3AD203B41FA5}">
                      <a16:colId xmlns:a16="http://schemas.microsoft.com/office/drawing/2014/main" val="20000"/>
                    </a:ext>
                  </a:extLst>
                </a:gridCol>
                <a:gridCol w="2239311">
                  <a:extLst>
                    <a:ext uri="{9D8B030D-6E8A-4147-A177-3AD203B41FA5}">
                      <a16:colId xmlns:a16="http://schemas.microsoft.com/office/drawing/2014/main" val="20001"/>
                    </a:ext>
                  </a:extLst>
                </a:gridCol>
                <a:gridCol w="2239311">
                  <a:extLst>
                    <a:ext uri="{9D8B030D-6E8A-4147-A177-3AD203B41FA5}">
                      <a16:colId xmlns:a16="http://schemas.microsoft.com/office/drawing/2014/main" val="20002"/>
                    </a:ext>
                  </a:extLst>
                </a:gridCol>
                <a:gridCol w="2239311">
                  <a:extLst>
                    <a:ext uri="{9D8B030D-6E8A-4147-A177-3AD203B41FA5}">
                      <a16:colId xmlns:a16="http://schemas.microsoft.com/office/drawing/2014/main" val="20003"/>
                    </a:ext>
                  </a:extLst>
                </a:gridCol>
              </a:tblGrid>
              <a:tr h="302844">
                <a:tc>
                  <a:txBody>
                    <a:bodyPr/>
                    <a:lstStyle/>
                    <a:p>
                      <a:pPr algn="ctr">
                        <a:lnSpc>
                          <a:spcPct val="115000"/>
                        </a:lnSpc>
                        <a:spcAft>
                          <a:spcPts val="0"/>
                        </a:spcAft>
                      </a:pPr>
                      <a:r>
                        <a:rPr lang="it-IT" sz="1800" b="1" dirty="0">
                          <a:effectLst/>
                          <a:latin typeface="Times New Roman"/>
                          <a:ea typeface="Calibri"/>
                          <a:cs typeface="Times New Roman"/>
                        </a:rPr>
                        <a:t>Indicatore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Fonte</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30/06</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31/12</a:t>
                      </a:r>
                      <a:endParaRPr lang="en-US" sz="18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131300">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I1.2.1: Indicatore di realizzazione delle previsioni di competenza concernenti le entrate correnti(</a:t>
                      </a:r>
                      <a:r>
                        <a:rPr lang="it-IT" sz="1600" b="1" u="sng" dirty="0">
                          <a:effectLst/>
                          <a:latin typeface="Times New Roman"/>
                          <a:ea typeface="Calibri"/>
                          <a:cs typeface="Times New Roman"/>
                        </a:rPr>
                        <a:t>peso 15%</a:t>
                      </a:r>
                      <a:r>
                        <a:rPr lang="it-IT" sz="1600" dirty="0">
                          <a:effectLst/>
                          <a:latin typeface="Times New Roman"/>
                          <a:ea typeface="Calibri"/>
                          <a:cs typeface="Times New Roman"/>
                        </a:rPr>
                        <a:t>)</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Piano degli indicatori e dei risultati attesi di bilancio</a:t>
                      </a:r>
                      <a:endParaRPr lang="it-IT" sz="1600" dirty="0">
                        <a:effectLst/>
                        <a:latin typeface="Calibri"/>
                        <a:ea typeface="Calibri"/>
                        <a:cs typeface="Times New Roman"/>
                      </a:endParaRPr>
                    </a:p>
                    <a:p>
                      <a:pPr algn="ctr">
                        <a:lnSpc>
                          <a:spcPct val="115000"/>
                        </a:lnSpc>
                        <a:spcAft>
                          <a:spcPts val="600"/>
                        </a:spcAft>
                        <a:tabLst>
                          <a:tab pos="182245" algn="l"/>
                        </a:tabLst>
                      </a:pPr>
                      <a:r>
                        <a:rPr lang="it-IT" sz="1600" i="1" dirty="0">
                          <a:effectLst/>
                          <a:latin typeface="Times New Roman"/>
                          <a:ea typeface="Calibri"/>
                          <a:cs typeface="Times New Roman"/>
                        </a:rPr>
                        <a:t> </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Non riscontrabile</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 80% in relazione al 31 Dicembre</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131300">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I1.2.2 Incidenza spese rigide (disavanzo, personale e debito) su entrate correnti (</a:t>
                      </a:r>
                      <a:r>
                        <a:rPr lang="it-IT" sz="1800" b="1" u="sng" dirty="0">
                          <a:effectLst/>
                          <a:latin typeface="Times New Roman"/>
                          <a:ea typeface="Calibri"/>
                          <a:cs typeface="Times New Roman"/>
                        </a:rPr>
                        <a:t>peso 15%</a:t>
                      </a:r>
                      <a:r>
                        <a:rPr lang="it-IT" sz="1800" dirty="0">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Non riscontrabile</a:t>
                      </a:r>
                      <a:endParaRPr lang="it-IT" sz="1800" dirty="0">
                        <a:effectLst/>
                        <a:latin typeface="+mn-lt"/>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 50% in relazione al 31 Dicembre</a:t>
                      </a:r>
                    </a:p>
                  </a:txBody>
                  <a:tcPr marL="68580" marR="68580" marT="0" marB="0" anchor="ctr"/>
                </a:tc>
                <a:extLst>
                  <a:ext uri="{0D108BD9-81ED-4DB2-BD59-A6C34878D82A}">
                    <a16:rowId xmlns:a16="http://schemas.microsoft.com/office/drawing/2014/main" val="10002"/>
                  </a:ext>
                </a:extLst>
              </a:tr>
              <a:tr h="2131300">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I.1.2.3 Indicatore di smaltimento debiti commerciali Stanziamento di cassa (</a:t>
                      </a:r>
                      <a:r>
                        <a:rPr lang="it-IT" sz="1800" b="1" u="sng" dirty="0">
                          <a:effectLst/>
                          <a:latin typeface="Times New Roman"/>
                          <a:ea typeface="Calibri"/>
                          <a:cs typeface="Times New Roman"/>
                        </a:rPr>
                        <a:t>peso 15%</a:t>
                      </a:r>
                      <a:r>
                        <a:rPr lang="it-IT" sz="1800" dirty="0">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Non riscontrabile</a:t>
                      </a:r>
                      <a:endParaRPr lang="it-IT" sz="1800" dirty="0">
                        <a:effectLst/>
                        <a:latin typeface="+mn-lt"/>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&lt;100% in relazione al 31 Dicembre</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76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dirty="0"/>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63464989"/>
              </p:ext>
            </p:extLst>
          </p:nvPr>
        </p:nvGraphicFramePr>
        <p:xfrm>
          <a:off x="79252" y="44625"/>
          <a:ext cx="8957244" cy="4872163"/>
        </p:xfrm>
        <a:graphic>
          <a:graphicData uri="http://schemas.openxmlformats.org/drawingml/2006/table">
            <a:tbl>
              <a:tblPr firstRow="1" bandRow="1">
                <a:tableStyleId>{5C22544A-7EE6-4342-B048-85BDC9FD1C3A}</a:tableStyleId>
              </a:tblPr>
              <a:tblGrid>
                <a:gridCol w="2239311">
                  <a:extLst>
                    <a:ext uri="{9D8B030D-6E8A-4147-A177-3AD203B41FA5}">
                      <a16:colId xmlns:a16="http://schemas.microsoft.com/office/drawing/2014/main" val="20000"/>
                    </a:ext>
                  </a:extLst>
                </a:gridCol>
                <a:gridCol w="2239311">
                  <a:extLst>
                    <a:ext uri="{9D8B030D-6E8A-4147-A177-3AD203B41FA5}">
                      <a16:colId xmlns:a16="http://schemas.microsoft.com/office/drawing/2014/main" val="20001"/>
                    </a:ext>
                  </a:extLst>
                </a:gridCol>
                <a:gridCol w="2239311">
                  <a:extLst>
                    <a:ext uri="{9D8B030D-6E8A-4147-A177-3AD203B41FA5}">
                      <a16:colId xmlns:a16="http://schemas.microsoft.com/office/drawing/2014/main" val="20002"/>
                    </a:ext>
                  </a:extLst>
                </a:gridCol>
                <a:gridCol w="2239311">
                  <a:extLst>
                    <a:ext uri="{9D8B030D-6E8A-4147-A177-3AD203B41FA5}">
                      <a16:colId xmlns:a16="http://schemas.microsoft.com/office/drawing/2014/main" val="20003"/>
                    </a:ext>
                  </a:extLst>
                </a:gridCol>
              </a:tblGrid>
              <a:tr h="302844">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131300">
                <a:tc>
                  <a:txBody>
                    <a:bodyPr/>
                    <a:lstStyle/>
                    <a:p>
                      <a:pPr algn="just">
                        <a:lnSpc>
                          <a:spcPct val="115000"/>
                        </a:lnSpc>
                        <a:spcAft>
                          <a:spcPts val="600"/>
                        </a:spcAft>
                        <a:tabLst>
                          <a:tab pos="182245" algn="l"/>
                        </a:tabLst>
                      </a:pPr>
                      <a:r>
                        <a:rPr lang="it-IT" sz="1400" b="1">
                          <a:effectLst/>
                          <a:latin typeface="Times New Roman"/>
                          <a:ea typeface="Calibri"/>
                          <a:cs typeface="Times New Roman"/>
                        </a:rPr>
                        <a:t>I.1.3.1 Rapporto tra costo del personale ed erogazioni complessive effettuate nell’anno in relazione ai fondi FEASR e FEAGA </a:t>
                      </a:r>
                      <a:r>
                        <a:rPr lang="it-IT" sz="1400">
                          <a:effectLst/>
                          <a:latin typeface="Times New Roman"/>
                          <a:ea typeface="Calibri"/>
                          <a:cs typeface="Times New Roman"/>
                        </a:rPr>
                        <a:t>(</a:t>
                      </a:r>
                      <a:r>
                        <a:rPr lang="it-IT" sz="1400" u="sng">
                          <a:effectLst/>
                          <a:latin typeface="Times New Roman"/>
                          <a:ea typeface="Calibri"/>
                          <a:cs typeface="Times New Roman"/>
                        </a:rPr>
                        <a:t>peso 50%</a:t>
                      </a:r>
                      <a:r>
                        <a:rPr lang="it-IT" sz="1400">
                          <a:effectLst/>
                          <a:latin typeface="Times New Roman"/>
                          <a:ea typeface="Calibri"/>
                          <a:cs typeface="Times New Roman"/>
                        </a:rPr>
                        <a:t>)</a:t>
                      </a:r>
                      <a:endParaRPr lang="it-IT" sz="1400">
                        <a:effectLst/>
                        <a:latin typeface="Calibri"/>
                        <a:ea typeface="Calibri"/>
                        <a:cs typeface="Times New Roman"/>
                      </a:endParaRPr>
                    </a:p>
                    <a:p>
                      <a:pPr algn="just">
                        <a:lnSpc>
                          <a:spcPct val="115000"/>
                        </a:lnSpc>
                        <a:spcAft>
                          <a:spcPts val="600"/>
                        </a:spcAft>
                        <a:tabLst>
                          <a:tab pos="182245" algn="l"/>
                        </a:tabLst>
                      </a:pPr>
                      <a:r>
                        <a:rPr lang="it-IT" sz="1400" b="1">
                          <a:effectLst/>
                          <a:latin typeface="Times New Roman"/>
                          <a:ea typeface="Calibri"/>
                          <a:cs typeface="Times New Roman"/>
                        </a:rPr>
                        <a:t> </a:t>
                      </a:r>
                      <a:endParaRPr lang="it-IT" sz="140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400" b="1">
                          <a:effectLst/>
                          <a:latin typeface="Times New Roman"/>
                          <a:ea typeface="Calibri"/>
                          <a:cs typeface="Times New Roman"/>
                        </a:rPr>
                        <a:t>Incrocio tra Rendiconto dell’ARCEA, per i dati relativi al personale, ed ERKIT, per i dati relativi alle erogazioni</a:t>
                      </a:r>
                      <a:endParaRPr lang="it-IT"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a:effectLst/>
                          <a:latin typeface="Times New Roman"/>
                          <a:ea typeface="Calibri"/>
                          <a:cs typeface="Times New Roman"/>
                        </a:rPr>
                        <a:t>Non riscontrabile</a:t>
                      </a:r>
                      <a:endParaRPr lang="it-IT"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dirty="0">
                          <a:effectLst/>
                          <a:latin typeface="Times New Roman"/>
                          <a:ea typeface="Calibri"/>
                          <a:cs typeface="Times New Roman"/>
                        </a:rPr>
                        <a:t>&lt; 1,5%</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131300">
                <a:tc>
                  <a:txBody>
                    <a:bodyPr/>
                    <a:lstStyle/>
                    <a:p>
                      <a:pPr algn="just">
                        <a:lnSpc>
                          <a:spcPct val="115000"/>
                        </a:lnSpc>
                        <a:spcAft>
                          <a:spcPts val="600"/>
                        </a:spcAft>
                        <a:tabLst>
                          <a:tab pos="182245" algn="l"/>
                        </a:tabLst>
                      </a:pPr>
                      <a:r>
                        <a:rPr lang="it-IT" sz="1400" b="1">
                          <a:effectLst/>
                          <a:latin typeface="Times New Roman"/>
                          <a:ea typeface="Calibri"/>
                          <a:cs typeface="Times New Roman"/>
                        </a:rPr>
                        <a:t>I.1.3.2 Rapporto tra previsioni definitive di competenza in relazione alla missione 1 “</a:t>
                      </a:r>
                      <a:r>
                        <a:rPr lang="it-IT" sz="1400" b="1">
                          <a:effectLst/>
                          <a:latin typeface="Calibri"/>
                          <a:ea typeface="Calibri"/>
                          <a:cs typeface="Times New Roman"/>
                        </a:rPr>
                        <a:t> </a:t>
                      </a:r>
                      <a:r>
                        <a:rPr lang="it-IT" sz="1400" b="1">
                          <a:effectLst/>
                          <a:latin typeface="Times New Roman"/>
                          <a:ea typeface="Calibri"/>
                          <a:cs typeface="Times New Roman"/>
                        </a:rPr>
                        <a:t>Servizi istituzionali, generali e di gestione” ed  erogazioni complessive effettuate nell’anno in relazione ai fondi FEASR e FEAGA);</a:t>
                      </a:r>
                      <a:r>
                        <a:rPr lang="it-IT" sz="1400">
                          <a:effectLst/>
                          <a:latin typeface="Times New Roman"/>
                          <a:ea typeface="Calibri"/>
                          <a:cs typeface="Times New Roman"/>
                        </a:rPr>
                        <a:t> (</a:t>
                      </a:r>
                      <a:r>
                        <a:rPr lang="it-IT" sz="1400" u="sng">
                          <a:effectLst/>
                          <a:latin typeface="Times New Roman"/>
                          <a:ea typeface="Calibri"/>
                          <a:cs typeface="Times New Roman"/>
                        </a:rPr>
                        <a:t>peso 50%</a:t>
                      </a:r>
                      <a:r>
                        <a:rPr lang="it-IT" sz="1400">
                          <a:effectLst/>
                          <a:latin typeface="Times New Roman"/>
                          <a:ea typeface="Calibri"/>
                          <a:cs typeface="Times New Roman"/>
                        </a:rPr>
                        <a:t>)</a:t>
                      </a:r>
                      <a:endParaRPr lang="it-IT" sz="140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400" b="1">
                          <a:effectLst/>
                          <a:latin typeface="Times New Roman"/>
                          <a:ea typeface="Calibri"/>
                          <a:cs typeface="Times New Roman"/>
                        </a:rPr>
                        <a:t>Incrocio tra Rendiconto dell’ARCEA, per i dati relativi al personale, ed ERKIT, per i dati relativi alle erogazioni</a:t>
                      </a:r>
                      <a:endParaRPr lang="it-IT"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a:effectLst/>
                          <a:latin typeface="Times New Roman"/>
                          <a:ea typeface="Calibri"/>
                          <a:cs typeface="Times New Roman"/>
                        </a:rPr>
                        <a:t>Non riscontrabile</a:t>
                      </a:r>
                      <a:endParaRPr lang="it-IT"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a:effectLst/>
                          <a:latin typeface="Times New Roman"/>
                          <a:ea typeface="Calibri"/>
                          <a:cs typeface="Times New Roman"/>
                        </a:rPr>
                        <a:t>&lt; 0,8%</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22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10663243"/>
              </p:ext>
            </p:extLst>
          </p:nvPr>
        </p:nvGraphicFramePr>
        <p:xfrm>
          <a:off x="35496" y="44625"/>
          <a:ext cx="9064748" cy="7106594"/>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30009">
                  <a:extLst>
                    <a:ext uri="{9D8B030D-6E8A-4147-A177-3AD203B41FA5}">
                      <a16:colId xmlns:a16="http://schemas.microsoft.com/office/drawing/2014/main" val="20002"/>
                    </a:ext>
                  </a:extLst>
                </a:gridCol>
                <a:gridCol w="2266187">
                  <a:extLst>
                    <a:ext uri="{9D8B030D-6E8A-4147-A177-3AD203B41FA5}">
                      <a16:colId xmlns:a16="http://schemas.microsoft.com/office/drawing/2014/main" val="20003"/>
                    </a:ext>
                  </a:extLst>
                </a:gridCol>
              </a:tblGrid>
              <a:tr h="30708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744132">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I.1.4.1 Numero di Piani d’azione, definiti in fase di audit, implementati dalle Funzioni/OODD entro il termine indicato (&gt;=80%) (Riscontrabili dalle Relazioni di audit del Servizio Contr. </a:t>
                      </a:r>
                      <a:r>
                        <a:rPr lang="it-IT" sz="1400" kern="1200" dirty="0" err="1">
                          <a:solidFill>
                            <a:schemeClr val="dk1"/>
                          </a:solidFill>
                          <a:effectLst/>
                          <a:latin typeface="Times New Roman"/>
                          <a:ea typeface="Calibri"/>
                          <a:cs typeface="Times New Roman"/>
                        </a:rPr>
                        <a:t>Int</a:t>
                      </a:r>
                      <a:r>
                        <a:rPr lang="it-IT" sz="1400" kern="1200" dirty="0">
                          <a:solidFill>
                            <a:schemeClr val="dk1"/>
                          </a:solidFill>
                          <a:effectLst/>
                          <a:latin typeface="Times New Roman"/>
                          <a:ea typeface="Calibri"/>
                          <a:cs typeface="Times New Roman"/>
                        </a:rPr>
                        <a:t>.) </a:t>
                      </a:r>
                      <a:r>
                        <a:rPr lang="it-IT" sz="1400" b="1" u="sng" kern="1200" dirty="0">
                          <a:solidFill>
                            <a:schemeClr val="dk1"/>
                          </a:solidFill>
                          <a:effectLst/>
                          <a:latin typeface="Times New Roman"/>
                          <a:ea typeface="Calibri"/>
                          <a:cs typeface="Times New Roman"/>
                        </a:rPr>
                        <a:t>(Peso 20%)</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Relazioni di audit del Servizio Contr. </a:t>
                      </a:r>
                      <a:r>
                        <a:rPr lang="it-IT" sz="1400" kern="1200" dirty="0" err="1">
                          <a:solidFill>
                            <a:schemeClr val="dk1"/>
                          </a:solidFill>
                          <a:effectLst/>
                          <a:latin typeface="Times New Roman"/>
                          <a:ea typeface="Calibri"/>
                          <a:cs typeface="Times New Roman"/>
                        </a:rPr>
                        <a:t>Int</a:t>
                      </a:r>
                      <a:r>
                        <a:rPr lang="it-IT" sz="1400" kern="1200" dirty="0">
                          <a:solidFill>
                            <a:schemeClr val="dk1"/>
                          </a:solidFill>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&gt;=80%</a:t>
                      </a:r>
                    </a:p>
                  </a:txBody>
                  <a:tcPr marL="68580" marR="68580" marT="0" marB="0" anchor="ctr"/>
                </a:tc>
                <a:extLst>
                  <a:ext uri="{0D108BD9-81ED-4DB2-BD59-A6C34878D82A}">
                    <a16:rowId xmlns:a16="http://schemas.microsoft.com/office/drawing/2014/main" val="10001"/>
                  </a:ext>
                </a:extLst>
              </a:tr>
              <a:tr h="1905014">
                <a:tc>
                  <a:txBody>
                    <a:bodyPr/>
                    <a:lstStyle/>
                    <a:p>
                      <a:pPr algn="just">
                        <a:lnSpc>
                          <a:spcPct val="115000"/>
                        </a:lnSpc>
                        <a:spcAft>
                          <a:spcPts val="0"/>
                        </a:spcAft>
                      </a:pPr>
                      <a:r>
                        <a:rPr lang="it-IT" sz="1400" kern="1200" dirty="0">
                          <a:solidFill>
                            <a:schemeClr val="dk1"/>
                          </a:solidFill>
                          <a:effectLst/>
                          <a:latin typeface="Times New Roman"/>
                          <a:ea typeface="Calibri"/>
                          <a:cs typeface="Times New Roman"/>
                        </a:rPr>
                        <a:t>I.1.4.2 Numero di incontri formativi/informativi con i CAA, l’ordine degli Agronomi e degli agrotecnici (&gt;= 5) (riscontrabili dai verbali redatti dalla Direzione)</a:t>
                      </a:r>
                    </a:p>
                    <a:p>
                      <a:pPr algn="just">
                        <a:lnSpc>
                          <a:spcPct val="115000"/>
                        </a:lnSpc>
                        <a:spcAft>
                          <a:spcPts val="0"/>
                        </a:spcAft>
                      </a:pPr>
                      <a:r>
                        <a:rPr lang="it-IT" sz="1400" b="1" u="sng" kern="1200" dirty="0">
                          <a:solidFill>
                            <a:schemeClr val="dk1"/>
                          </a:solidFill>
                          <a:effectLst/>
                          <a:latin typeface="Times New Roman"/>
                          <a:ea typeface="Calibri"/>
                          <a:cs typeface="Times New Roman"/>
                        </a:rPr>
                        <a:t>(Peso 10%)</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verbali redatti dalla Direzione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&gt;=3</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&gt;=5</a:t>
                      </a:r>
                    </a:p>
                  </a:txBody>
                  <a:tcPr marL="68580" marR="68580" marT="0" marB="0" anchor="ctr"/>
                </a:tc>
                <a:extLst>
                  <a:ext uri="{0D108BD9-81ED-4DB2-BD59-A6C34878D82A}">
                    <a16:rowId xmlns:a16="http://schemas.microsoft.com/office/drawing/2014/main" val="10002"/>
                  </a:ext>
                </a:extLst>
              </a:tr>
              <a:tr h="1228343">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I.1.4.3 Riduzione del tasso d’errore presente nelle statistiche di controllo relative al FEASR SIGC (&lt;= 8%) (riscontrabile dalle statistiche di controllo per come comunicate alla Commissione Europea tramite il canale di comunicazione ufficiale) </a:t>
                      </a:r>
                      <a:r>
                        <a:rPr lang="it-IT" sz="1400" b="1" u="sng" kern="1200" dirty="0">
                          <a:solidFill>
                            <a:schemeClr val="dk1"/>
                          </a:solidFill>
                          <a:effectLst/>
                          <a:latin typeface="Times New Roman"/>
                          <a:ea typeface="Calibri"/>
                          <a:cs typeface="Times New Roman"/>
                        </a:rPr>
                        <a:t>(Peso 35%)</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statistiche di controllo per come comunicate alla Commissione Europea tramite il canale di comunicazione ufficiale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&lt;=6%</a:t>
                      </a:r>
                    </a:p>
                  </a:txBody>
                  <a:tcPr marL="68580" marR="68580" marT="0" marB="0" anchor="ctr"/>
                </a:tc>
                <a:extLst>
                  <a:ext uri="{0D108BD9-81ED-4DB2-BD59-A6C34878D82A}">
                    <a16:rowId xmlns:a16="http://schemas.microsoft.com/office/drawing/2014/main" val="10003"/>
                  </a:ext>
                </a:extLst>
              </a:tr>
              <a:tr h="1228343">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I.1.4.4 Riduzione del tasso d’errore presente nelle statistiche di controllo relative al FEASR NON SIGC (&lt;= 3)   </a:t>
                      </a:r>
                      <a:r>
                        <a:rPr lang="it-IT" sz="1400" b="1" u="sng" kern="1200" dirty="0">
                          <a:solidFill>
                            <a:schemeClr val="dk1"/>
                          </a:solidFill>
                          <a:effectLst/>
                          <a:latin typeface="Times New Roman"/>
                          <a:ea typeface="+mn-ea"/>
                          <a:cs typeface="Times New Roman"/>
                        </a:rPr>
                        <a:t>(Peso 35%)</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statistiche di controllo per come comunicate alla Commissione Europea tramite il canale di comunicazione ufficiale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Non riscontrabile</a:t>
                      </a: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600"/>
                        </a:spcAft>
                        <a:buClrTx/>
                        <a:buSzTx/>
                        <a:buFontTx/>
                        <a:buNone/>
                        <a:tabLst>
                          <a:tab pos="182245" algn="l"/>
                        </a:tabLst>
                        <a:defRPr/>
                      </a:pPr>
                      <a:r>
                        <a:rPr lang="it-IT" sz="900" b="1" u="sng" dirty="0">
                          <a:solidFill>
                            <a:srgbClr val="008080"/>
                          </a:solidFill>
                          <a:effectLst/>
                          <a:latin typeface="Times New Roman"/>
                          <a:ea typeface="Calibri"/>
                          <a:cs typeface="Times New Roman"/>
                        </a:rPr>
                        <a:t> </a:t>
                      </a:r>
                      <a:r>
                        <a:rPr lang="it-IT" sz="1100" kern="1200" dirty="0">
                          <a:solidFill>
                            <a:schemeClr val="dk1"/>
                          </a:solidFill>
                          <a:effectLst/>
                          <a:latin typeface="Times New Roman"/>
                          <a:ea typeface="Calibri"/>
                          <a:cs typeface="Times New Roman"/>
                        </a:rPr>
                        <a:t>&lt;=2%</a:t>
                      </a:r>
                    </a:p>
                    <a:p>
                      <a:pPr algn="just">
                        <a:lnSpc>
                          <a:spcPct val="115000"/>
                        </a:lnSpc>
                        <a:spcAft>
                          <a:spcPts val="600"/>
                        </a:spcAft>
                        <a:tabLst>
                          <a:tab pos="182245" algn="l"/>
                        </a:tabLst>
                      </a:pPr>
                      <a:endParaRPr lang="it-IT"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97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24</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948144510"/>
              </p:ext>
            </p:extLst>
          </p:nvPr>
        </p:nvGraphicFramePr>
        <p:xfrm>
          <a:off x="19096" y="44624"/>
          <a:ext cx="9064748" cy="5040560"/>
        </p:xfrm>
        <a:graphic>
          <a:graphicData uri="http://schemas.openxmlformats.org/drawingml/2006/table">
            <a:tbl>
              <a:tblPr firstRow="1" bandRow="1">
                <a:tableStyleId>{5C22544A-7EE6-4342-B048-85BDC9FD1C3A}</a:tableStyleId>
              </a:tblPr>
              <a:tblGrid>
                <a:gridCol w="289672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29633">
                  <a:extLst>
                    <a:ext uri="{9D8B030D-6E8A-4147-A177-3AD203B41FA5}">
                      <a16:colId xmlns:a16="http://schemas.microsoft.com/office/drawing/2014/main" val="20002"/>
                    </a:ext>
                  </a:extLst>
                </a:gridCol>
                <a:gridCol w="2266187">
                  <a:extLst>
                    <a:ext uri="{9D8B030D-6E8A-4147-A177-3AD203B41FA5}">
                      <a16:colId xmlns:a16="http://schemas.microsoft.com/office/drawing/2014/main" val="20003"/>
                    </a:ext>
                  </a:extLst>
                </a:gridCol>
              </a:tblGrid>
              <a:tr h="36256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777467">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I.1.5.1 </a:t>
                      </a:r>
                      <a:r>
                        <a:rPr lang="it-IT" sz="1600" dirty="0">
                          <a:solidFill>
                            <a:srgbClr val="000000"/>
                          </a:solidFill>
                          <a:effectLst/>
                          <a:latin typeface="Times New Roman"/>
                          <a:ea typeface="Calibri"/>
                          <a:cs typeface="Times New Roman"/>
                        </a:rPr>
                        <a:t>Percentuale di ulteriori Misure Di Prevenzione della Corruzione attuate rispetto a quanto previsto nel Piano Anticorruzione </a:t>
                      </a:r>
                      <a:r>
                        <a:rPr lang="it-IT" sz="1600" dirty="0">
                          <a:effectLst/>
                          <a:latin typeface="Times New Roman"/>
                          <a:ea typeface="Calibri"/>
                          <a:cs typeface="Times New Roman"/>
                        </a:rPr>
                        <a:t>(</a:t>
                      </a:r>
                      <a:r>
                        <a:rPr lang="it-IT" sz="1600" b="1" u="sng" dirty="0">
                          <a:effectLst/>
                          <a:latin typeface="Times New Roman"/>
                          <a:ea typeface="Calibri"/>
                          <a:cs typeface="Times New Roman"/>
                        </a:rPr>
                        <a:t>peso 100%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solidFill>
                            <a:srgbClr val="000000"/>
                          </a:solidFill>
                          <a:effectLst/>
                          <a:latin typeface="Times New Roman"/>
                          <a:ea typeface="Calibri"/>
                          <a:cs typeface="Times New Roman"/>
                        </a:rPr>
                        <a:t>Riscontrabile dalle attività di monitoraggio del Piano Anticorruzione</a:t>
                      </a:r>
                      <a:endParaRPr lang="en-US" sz="16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&gt;=80% in relazione alle scadenza fissate al 30 Giugno</a:t>
                      </a:r>
                      <a:endParaRPr lang="en-US" sz="16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600" dirty="0">
                          <a:solidFill>
                            <a:srgbClr val="000000"/>
                          </a:solidFill>
                          <a:effectLst/>
                          <a:latin typeface="Times New Roman"/>
                          <a:ea typeface="Calibri"/>
                          <a:cs typeface="Times New Roman"/>
                        </a:rPr>
                        <a:t>&gt;= 80%</a:t>
                      </a:r>
                      <a:r>
                        <a:rPr lang="it-IT" sz="1600" dirty="0">
                          <a:effectLst/>
                          <a:latin typeface="Times New Roman"/>
                          <a:ea typeface="Calibri"/>
                          <a:cs typeface="Times New Roman"/>
                        </a:rPr>
                        <a:t> in relazione alle scadenza fissate al 31 Dicembre</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900527">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I.1.6.1 Percentuale di raggiungimento degli indicatori connessi agli obiettivi strategici in materia di Trasparenza indicati nel Piano della Prevenzione della Corruzione e della Trasparenza </a:t>
                      </a:r>
                      <a:r>
                        <a:rPr lang="it-IT" sz="1600" b="1" dirty="0">
                          <a:effectLst/>
                          <a:latin typeface="Times New Roman"/>
                          <a:ea typeface="Calibri"/>
                          <a:cs typeface="Times New Roman"/>
                        </a:rPr>
                        <a:t>(peso 100%)</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Riscontrabile dalle fonti indicate per ogni indicatore nel PPCT</a:t>
                      </a:r>
                      <a:endParaRPr lang="en-US" sz="16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=100% di quanto indicato negli indicatori riportati nel PPCT rispetto alla data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=100% di quanto indicato negli indicatori riportati nel PPCT rispetto alla data del 31 Dicembre</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2286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25</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4037835311"/>
              </p:ext>
            </p:extLst>
          </p:nvPr>
        </p:nvGraphicFramePr>
        <p:xfrm>
          <a:off x="48398" y="44625"/>
          <a:ext cx="9064748" cy="5184574"/>
        </p:xfrm>
        <a:graphic>
          <a:graphicData uri="http://schemas.openxmlformats.org/drawingml/2006/table">
            <a:tbl>
              <a:tblPr firstRow="1" bandRow="1">
                <a:tableStyleId>{5C22544A-7EE6-4342-B048-85BDC9FD1C3A}</a:tableStyleId>
              </a:tblPr>
              <a:tblGrid>
                <a:gridCol w="337147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914919">
                  <a:extLst>
                    <a:ext uri="{9D8B030D-6E8A-4147-A177-3AD203B41FA5}">
                      <a16:colId xmlns:a16="http://schemas.microsoft.com/office/drawing/2014/main" val="20002"/>
                    </a:ext>
                  </a:extLst>
                </a:gridCol>
                <a:gridCol w="2266187">
                  <a:extLst>
                    <a:ext uri="{9D8B030D-6E8A-4147-A177-3AD203B41FA5}">
                      <a16:colId xmlns:a16="http://schemas.microsoft.com/office/drawing/2014/main" val="20003"/>
                    </a:ext>
                  </a:extLst>
                </a:gridCol>
              </a:tblGrid>
              <a:tr h="246925">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dirty="0">
                          <a:effectLst/>
                          <a:latin typeface="Times New Roman"/>
                          <a:ea typeface="Calibri"/>
                          <a:cs typeface="Times New Roman"/>
                        </a:rPr>
                        <a:t>Target 30/06</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234624">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I.2.1.1 Numero di Circolari adottate dalle Funzioni (&gt;=10)</a:t>
                      </a:r>
                    </a:p>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(Riscontrabili dal Protocollo dell’Ente) (Peso 50%)</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Protocollo dell’Ente</a:t>
                      </a:r>
                    </a:p>
                  </a:txBody>
                  <a:tcPr marL="68580" marR="68580" marT="0" marB="0" anchor="ctr"/>
                </a:tc>
                <a:tc>
                  <a:txBody>
                    <a:bodyPr/>
                    <a:lstStyle/>
                    <a:p>
                      <a:pPr marL="182245"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&gt;=5</a:t>
                      </a:r>
                    </a:p>
                  </a:txBody>
                  <a:tcPr marL="68580" marR="68580" marT="0" marB="0" anchor="ctr"/>
                </a:tc>
                <a:tc>
                  <a:txBody>
                    <a:bodyPr/>
                    <a:lstStyle/>
                    <a:p>
                      <a:pPr marL="182245"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&gt;=10</a:t>
                      </a:r>
                    </a:p>
                  </a:txBody>
                  <a:tcPr marL="68580" marR="68580" marT="0" marB="0" anchor="ctr"/>
                </a:tc>
                <a:extLst>
                  <a:ext uri="{0D108BD9-81ED-4DB2-BD59-A6C34878D82A}">
                    <a16:rowId xmlns:a16="http://schemas.microsoft.com/office/drawing/2014/main" val="10001"/>
                  </a:ext>
                </a:extLst>
              </a:tr>
              <a:tr h="1944715">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I.3.1.1 Messa in esercizio del nuovo software per la protocollazione informatica e la gestione documentale</a:t>
                      </a:r>
                    </a:p>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(Riscontabile dal sistema di protocollo dell’ente) (Peso: 100%)</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Riscontabile dal sistema di protocollo dell’ente</a:t>
                      </a:r>
                    </a:p>
                  </a:txBody>
                  <a:tcPr marL="68580" marR="68580" marT="0" marB="0" anchor="ctr"/>
                </a:tc>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Avvio attività di migrazione</a:t>
                      </a:r>
                    </a:p>
                  </a:txBody>
                  <a:tcPr marL="68580" marR="68580" marT="0" marB="0" anchor="ctr"/>
                </a:tc>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Collaudo positivo e messa in esercizio del sistema</a:t>
                      </a:r>
                    </a:p>
                  </a:txBody>
                  <a:tcPr marL="68580" marR="68580" marT="0" marB="0" anchor="ctr"/>
                </a:tc>
                <a:extLst>
                  <a:ext uri="{0D108BD9-81ED-4DB2-BD59-A6C34878D82A}">
                    <a16:rowId xmlns:a16="http://schemas.microsoft.com/office/drawing/2014/main" val="10002"/>
                  </a:ext>
                </a:extLst>
              </a:tr>
              <a:tr h="1758310">
                <a:tc>
                  <a:txBody>
                    <a:bodyPr/>
                    <a:lstStyle/>
                    <a:p>
                      <a:pPr algn="just">
                        <a:lnSpc>
                          <a:spcPct val="115000"/>
                        </a:lnSpc>
                        <a:spcAft>
                          <a:spcPts val="0"/>
                        </a:spcAft>
                      </a:pPr>
                      <a:r>
                        <a:rPr lang="it-IT" sz="1600">
                          <a:effectLst/>
                          <a:latin typeface="Times New Roman"/>
                          <a:ea typeface="Calibri"/>
                          <a:cs typeface="Times New Roman"/>
                        </a:rPr>
                        <a:t>I.1.3.1 Numero di domini della ISO 27002 per i quali i Sistema Informativo dell’ARCEA è ritenuto sufficientemente adeguato (</a:t>
                      </a:r>
                      <a:r>
                        <a:rPr lang="it-IT" sz="1600" u="sng">
                          <a:effectLst/>
                          <a:latin typeface="Times New Roman"/>
                          <a:ea typeface="Calibri"/>
                          <a:cs typeface="Times New Roman"/>
                        </a:rPr>
                        <a:t>Peso 100%</a:t>
                      </a:r>
                      <a:r>
                        <a:rPr lang="it-IT" sz="1600">
                          <a:effectLst/>
                          <a:latin typeface="Times New Roman"/>
                          <a:ea typeface="Calibri"/>
                          <a:cs typeface="Times New Roman"/>
                        </a:rPr>
                        <a:t>)</a:t>
                      </a:r>
                      <a:endParaRPr lang="it-IT" sz="16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it-IT" sz="1600" i="1">
                          <a:effectLst/>
                          <a:latin typeface="Times New Roman"/>
                          <a:ea typeface="Calibri"/>
                          <a:cs typeface="Times New Roman"/>
                        </a:rPr>
                        <a:t>Riscontrabile nella relazione prodotta dall’Organismo di Certificazione dei conti</a:t>
                      </a:r>
                      <a:endParaRPr lang="it-IT" sz="16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it-IT" sz="1600">
                          <a:effectLst/>
                          <a:latin typeface="Times New Roman"/>
                          <a:ea typeface="Calibri"/>
                          <a:cs typeface="Times New Roman"/>
                        </a:rPr>
                        <a:t>Non riscontrabile perché la reazione dell’Ente Certificatore è emessa a fine anno</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dirty="0">
                          <a:effectLst/>
                          <a:latin typeface="Times New Roman"/>
                          <a:ea typeface="Calibri"/>
                          <a:cs typeface="Times New Roman"/>
                        </a:rPr>
                        <a:t>&gt;=3</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941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26</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6412756" cy="667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518931784"/>
              </p:ext>
            </p:extLst>
          </p:nvPr>
        </p:nvGraphicFramePr>
        <p:xfrm>
          <a:off x="179512" y="836712"/>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contenuto 6"/>
          <p:cNvSpPr>
            <a:spLocks noGrp="1"/>
          </p:cNvSpPr>
          <p:nvPr>
            <p:ph idx="21"/>
          </p:nvPr>
        </p:nvSpPr>
        <p:spPr/>
        <p:txBody>
          <a:bodyPr/>
          <a:lstStyle/>
          <a:p>
            <a:pPr marL="0" lvl="0" indent="0" algn="ctr">
              <a:buNone/>
            </a:pPr>
            <a:r>
              <a:rPr lang="it-IT" sz="2400" b="1" dirty="0">
                <a:solidFill>
                  <a:srgbClr val="1F497D"/>
                </a:solidFill>
              </a:rPr>
              <a:t>Fasi, soggetti e tempi del processo di redazione del Piano</a:t>
            </a:r>
            <a:endParaRPr lang="en-US" sz="2400"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17/01/21</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27</a:t>
            </a:fld>
            <a:endParaRPr lang="it-IT"/>
          </a:p>
        </p:txBody>
      </p:sp>
    </p:spTree>
    <p:extLst>
      <p:ext uri="{BB962C8B-B14F-4D97-AF65-F5344CB8AC3E}">
        <p14:creationId xmlns:p14="http://schemas.microsoft.com/office/powerpoint/2010/main" val="171096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82125325"/>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a:solidFill>
                  <a:srgbClr val="1F497D"/>
                </a:solidFill>
              </a:rPr>
              <a:t>Focus tematici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spTree>
    <p:extLst>
      <p:ext uri="{BB962C8B-B14F-4D97-AF65-F5344CB8AC3E}">
        <p14:creationId xmlns:p14="http://schemas.microsoft.com/office/powerpoint/2010/main" val="97257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17/01/21</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29</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2942148366"/>
              </p:ext>
            </p:extLst>
          </p:nvPr>
        </p:nvGraphicFramePr>
        <p:xfrm>
          <a:off x="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a:t>Dati di Sintesi – Erogazioni DU - PSR</a:t>
            </a:r>
          </a:p>
        </p:txBody>
      </p:sp>
      <p:sp>
        <p:nvSpPr>
          <p:cNvPr id="2" name="CasellaDiTesto 1"/>
          <p:cNvSpPr txBox="1"/>
          <p:nvPr/>
        </p:nvSpPr>
        <p:spPr>
          <a:xfrm>
            <a:off x="5868144" y="2100891"/>
            <a:ext cx="2903359" cy="369332"/>
          </a:xfrm>
          <a:prstGeom prst="rect">
            <a:avLst/>
          </a:prstGeom>
          <a:noFill/>
        </p:spPr>
        <p:txBody>
          <a:bodyPr wrap="none" rtlCol="0">
            <a:spAutoFit/>
          </a:bodyPr>
          <a:lstStyle/>
          <a:p>
            <a:r>
              <a:rPr lang="it-IT" b="1" dirty="0"/>
              <a:t>Ultima Campagna conclusa</a:t>
            </a:r>
          </a:p>
        </p:txBody>
      </p:sp>
    </p:spTree>
    <p:extLst>
      <p:ext uri="{BB962C8B-B14F-4D97-AF65-F5344CB8AC3E}">
        <p14:creationId xmlns:p14="http://schemas.microsoft.com/office/powerpoint/2010/main" val="41236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72638579"/>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1077218"/>
          </a:xfrm>
          <a:prstGeom prst="rect">
            <a:avLst/>
          </a:prstGeom>
        </p:spPr>
        <p:txBody>
          <a:bodyPr wrap="square">
            <a:spAutoFit/>
          </a:bodyPr>
          <a:lstStyle/>
          <a:p>
            <a:pPr lvl="0" algn="ctr"/>
            <a:r>
              <a:rPr lang="it-IT" sz="3200" dirty="0">
                <a:solidFill>
                  <a:schemeClr val="tx2"/>
                </a:solidFill>
              </a:rPr>
              <a:t>Il Piano della Performance </a:t>
            </a:r>
            <a:br>
              <a:rPr lang="it-IT" sz="3200" dirty="0">
                <a:solidFill>
                  <a:schemeClr val="tx2"/>
                </a:solidFill>
              </a:rPr>
            </a:br>
            <a:endParaRPr lang="it-IT" sz="3200" dirty="0">
              <a:solidFill>
                <a:schemeClr val="tx2"/>
              </a:solidFill>
            </a:endParaRPr>
          </a:p>
        </p:txBody>
      </p:sp>
    </p:spTree>
    <p:extLst>
      <p:ext uri="{BB962C8B-B14F-4D97-AF65-F5344CB8AC3E}">
        <p14:creationId xmlns:p14="http://schemas.microsoft.com/office/powerpoint/2010/main" val="248767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3" name="Segnaposto numero diapositiva 2"/>
          <p:cNvSpPr>
            <a:spLocks noGrp="1"/>
          </p:cNvSpPr>
          <p:nvPr>
            <p:ph type="sldNum" sz="quarter" idx="24"/>
          </p:nvPr>
        </p:nvSpPr>
        <p:spPr/>
        <p:txBody>
          <a:bodyPr/>
          <a:lstStyle/>
          <a:p>
            <a:pPr>
              <a:defRPr/>
            </a:pPr>
            <a:fld id="{1C7D1003-559A-4320-8362-51A1D6BF1414}" type="slidenum">
              <a:rPr lang="it-IT" smtClean="0"/>
              <a:pPr>
                <a:defRPr/>
              </a:pPr>
              <a:t>30</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235806370"/>
              </p:ext>
            </p:extLst>
          </p:nvPr>
        </p:nvGraphicFramePr>
        <p:xfrm>
          <a:off x="539552" y="692700"/>
          <a:ext cx="8352928" cy="4392486"/>
        </p:xfrm>
        <a:graphic>
          <a:graphicData uri="http://schemas.openxmlformats.org/drawingml/2006/table">
            <a:tbl>
              <a:tblPr firstRow="1" firstCol="1" lastRow="1">
                <a:tableStyleId>{3C2FFA5D-87B4-456A-9821-1D502468CF0F}</a:tableStyleId>
              </a:tblPr>
              <a:tblGrid>
                <a:gridCol w="20882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974328">
                  <a:extLst>
                    <a:ext uri="{9D8B030D-6E8A-4147-A177-3AD203B41FA5}">
                      <a16:colId xmlns:a16="http://schemas.microsoft.com/office/drawing/2014/main" val="20002"/>
                    </a:ext>
                  </a:extLst>
                </a:gridCol>
                <a:gridCol w="2202136">
                  <a:extLst>
                    <a:ext uri="{9D8B030D-6E8A-4147-A177-3AD203B41FA5}">
                      <a16:colId xmlns:a16="http://schemas.microsoft.com/office/drawing/2014/main" val="20003"/>
                    </a:ext>
                  </a:extLst>
                </a:gridCol>
              </a:tblGrid>
              <a:tr h="313749">
                <a:tc>
                  <a:txBody>
                    <a:bodyPr/>
                    <a:lstStyle/>
                    <a:p>
                      <a:pPr algn="ctr"/>
                      <a:r>
                        <a:rPr lang="it-IT" sz="1400" dirty="0">
                          <a:effectLst/>
                        </a:rPr>
                        <a:t>NUM</a:t>
                      </a:r>
                      <a:r>
                        <a:rPr lang="it-IT" sz="1400" baseline="0" dirty="0">
                          <a:effectLst/>
                        </a:rPr>
                        <a:t> </a:t>
                      </a:r>
                      <a:r>
                        <a:rPr lang="it-IT" sz="1400" dirty="0">
                          <a:effectLst/>
                        </a:rPr>
                        <a:t>DECRETO</a:t>
                      </a:r>
                      <a:endParaRPr lang="it-IT" sz="1400" b="1" dirty="0">
                        <a:solidFill>
                          <a:schemeClr val="bg1"/>
                        </a:solidFill>
                        <a:effectLst/>
                      </a:endParaRPr>
                    </a:p>
                  </a:txBody>
                  <a:tcPr marL="42348" marR="42348" marT="21174" marB="21174" anchor="ctr"/>
                </a:tc>
                <a:tc>
                  <a:txBody>
                    <a:bodyPr/>
                    <a:lstStyle/>
                    <a:p>
                      <a:pPr algn="ctr"/>
                      <a:r>
                        <a:rPr lang="it-IT" sz="1400" dirty="0">
                          <a:effectLst/>
                        </a:rPr>
                        <a:t>DATA</a:t>
                      </a:r>
                      <a:endParaRPr lang="it-IT" sz="1400" b="1" dirty="0">
                        <a:solidFill>
                          <a:schemeClr val="bg1"/>
                        </a:solidFill>
                        <a:effectLst/>
                      </a:endParaRPr>
                    </a:p>
                  </a:txBody>
                  <a:tcPr marL="42348" marR="42348" marT="21174" marB="21174" anchor="ctr"/>
                </a:tc>
                <a:tc>
                  <a:txBody>
                    <a:bodyPr/>
                    <a:lstStyle/>
                    <a:p>
                      <a:pPr algn="ctr"/>
                      <a:r>
                        <a:rPr lang="it-IT" sz="1400" dirty="0">
                          <a:effectLst/>
                        </a:rPr>
                        <a:t>NUMERO BENEFICIARI</a:t>
                      </a:r>
                      <a:endParaRPr lang="it-IT" sz="1400" b="1" dirty="0">
                        <a:solidFill>
                          <a:schemeClr val="bg1"/>
                        </a:solidFill>
                        <a:effectLst/>
                      </a:endParaRPr>
                    </a:p>
                  </a:txBody>
                  <a:tcPr marL="42348" marR="42348" marT="21174" marB="21174" anchor="ctr"/>
                </a:tc>
                <a:tc>
                  <a:txBody>
                    <a:bodyPr/>
                    <a:lstStyle/>
                    <a:p>
                      <a:pPr algn="ctr"/>
                      <a:r>
                        <a:rPr lang="it-IT" sz="1400" dirty="0">
                          <a:effectLst/>
                        </a:rPr>
                        <a:t>IMPORTO TOTALE</a:t>
                      </a:r>
                      <a:endParaRPr lang="it-IT" sz="1400" b="1" dirty="0">
                        <a:solidFill>
                          <a:schemeClr val="bg1"/>
                        </a:solidFill>
                        <a:effectLst/>
                      </a:endParaRPr>
                    </a:p>
                  </a:txBody>
                  <a:tcPr marL="42348" marR="42348" marT="21174" marB="21174" anchor="ctr"/>
                </a:tc>
                <a:extLst>
                  <a:ext uri="{0D108BD9-81ED-4DB2-BD59-A6C34878D82A}">
                    <a16:rowId xmlns:a16="http://schemas.microsoft.com/office/drawing/2014/main" val="10000"/>
                  </a:ext>
                </a:extLst>
              </a:tr>
              <a:tr h="313749">
                <a:tc>
                  <a:txBody>
                    <a:bodyPr/>
                    <a:lstStyle/>
                    <a:p>
                      <a:pPr>
                        <a:lnSpc>
                          <a:spcPct val="115000"/>
                        </a:lnSpc>
                        <a:spcAft>
                          <a:spcPts val="1000"/>
                        </a:spcAft>
                      </a:pPr>
                      <a:r>
                        <a:rPr lang="it-IT" sz="1200" dirty="0">
                          <a:effectLst/>
                        </a:rPr>
                        <a:t>0079 - 2019</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11-10-2019</a:t>
                      </a:r>
                      <a:endParaRPr lang="it-IT" sz="1200" dirty="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a:effectLst/>
                        </a:rPr>
                        <a:t>77</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€ 6.123.256,61</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313749">
                <a:tc>
                  <a:txBody>
                    <a:bodyPr/>
                    <a:lstStyle/>
                    <a:p>
                      <a:pPr>
                        <a:lnSpc>
                          <a:spcPct val="115000"/>
                        </a:lnSpc>
                        <a:spcAft>
                          <a:spcPts val="1000"/>
                        </a:spcAft>
                      </a:pPr>
                      <a:r>
                        <a:rPr lang="it-IT" sz="1200" dirty="0">
                          <a:effectLst/>
                        </a:rPr>
                        <a:t>0078 - 2019</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23-09-2019</a:t>
                      </a:r>
                      <a:endParaRPr lang="it-IT" sz="1200" dirty="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a:effectLst/>
                        </a:rPr>
                        <a:t>566</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€ 3.200.750,46</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313749">
                <a:tc>
                  <a:txBody>
                    <a:bodyPr/>
                    <a:lstStyle/>
                    <a:p>
                      <a:pPr>
                        <a:lnSpc>
                          <a:spcPct val="115000"/>
                        </a:lnSpc>
                        <a:spcAft>
                          <a:spcPts val="1000"/>
                        </a:spcAft>
                      </a:pPr>
                      <a:r>
                        <a:rPr lang="it-IT" sz="1200">
                          <a:effectLst/>
                        </a:rPr>
                        <a:t>0077 - 2019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16-09-2019</a:t>
                      </a:r>
                      <a:endParaRPr lang="it-IT" sz="1200" dirty="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a:effectLst/>
                        </a:rPr>
                        <a:t>482</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€ 1.816.918,98</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313749">
                <a:tc>
                  <a:txBody>
                    <a:bodyPr/>
                    <a:lstStyle/>
                    <a:p>
                      <a:pPr>
                        <a:lnSpc>
                          <a:spcPct val="115000"/>
                        </a:lnSpc>
                        <a:spcAft>
                          <a:spcPts val="1000"/>
                        </a:spcAft>
                      </a:pPr>
                      <a:r>
                        <a:rPr lang="it-IT" sz="1200">
                          <a:effectLst/>
                        </a:rPr>
                        <a:t>0006 - 2019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22-11-2019</a:t>
                      </a:r>
                      <a:endParaRPr lang="it-IT" sz="1200" dirty="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a:effectLst/>
                        </a:rPr>
                        <a:t>9.156</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€ 30.884.110,10</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313749">
                <a:tc>
                  <a:txBody>
                    <a:bodyPr/>
                    <a:lstStyle/>
                    <a:p>
                      <a:pPr>
                        <a:lnSpc>
                          <a:spcPct val="115000"/>
                        </a:lnSpc>
                        <a:spcAft>
                          <a:spcPts val="1000"/>
                        </a:spcAft>
                      </a:pPr>
                      <a:r>
                        <a:rPr lang="it-IT" sz="1200">
                          <a:effectLst/>
                        </a:rPr>
                        <a:t>0005 - 2019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20-11-2019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953</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€ 2.428.988,22</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313749">
                <a:tc>
                  <a:txBody>
                    <a:bodyPr/>
                    <a:lstStyle/>
                    <a:p>
                      <a:pPr>
                        <a:lnSpc>
                          <a:spcPct val="115000"/>
                        </a:lnSpc>
                        <a:spcAft>
                          <a:spcPts val="1000"/>
                        </a:spcAft>
                      </a:pPr>
                      <a:r>
                        <a:rPr lang="it-IT" sz="1200">
                          <a:effectLst/>
                        </a:rPr>
                        <a:t>0004 - 2019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07-11-2019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4.918</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€ 14.201.981,03</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313749">
                <a:tc>
                  <a:txBody>
                    <a:bodyPr/>
                    <a:lstStyle/>
                    <a:p>
                      <a:pPr>
                        <a:lnSpc>
                          <a:spcPct val="115000"/>
                        </a:lnSpc>
                        <a:spcAft>
                          <a:spcPts val="1000"/>
                        </a:spcAft>
                      </a:pPr>
                      <a:r>
                        <a:rPr lang="it-IT" sz="1200">
                          <a:effectLst/>
                        </a:rPr>
                        <a:t>0003 - 2019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23-10-2019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50.162</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€ 47.553.052,72</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313749">
                <a:tc>
                  <a:txBody>
                    <a:bodyPr/>
                    <a:lstStyle/>
                    <a:p>
                      <a:pPr>
                        <a:lnSpc>
                          <a:spcPct val="115000"/>
                        </a:lnSpc>
                        <a:spcAft>
                          <a:spcPts val="1000"/>
                        </a:spcAft>
                      </a:pPr>
                      <a:r>
                        <a:rPr lang="it-IT" sz="1200">
                          <a:effectLst/>
                        </a:rPr>
                        <a:t>0002 - 2019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09-09-2019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214</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€ 3.289.853,85</a:t>
                      </a:r>
                      <a:endParaRPr lang="it-IT" sz="120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313749">
                <a:tc>
                  <a:txBody>
                    <a:bodyPr/>
                    <a:lstStyle/>
                    <a:p>
                      <a:pPr>
                        <a:lnSpc>
                          <a:spcPct val="115000"/>
                        </a:lnSpc>
                        <a:spcAft>
                          <a:spcPts val="1000"/>
                        </a:spcAft>
                      </a:pPr>
                      <a:r>
                        <a:rPr lang="it-IT" sz="1200">
                          <a:effectLst/>
                        </a:rPr>
                        <a:t>0001 - 2019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30-07-2019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882</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€ 2.682.218,92</a:t>
                      </a:r>
                      <a:endParaRPr lang="it-IT"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313749">
                <a:tc>
                  <a:txBody>
                    <a:bodyPr/>
                    <a:lstStyle/>
                    <a:p>
                      <a:pPr>
                        <a:lnSpc>
                          <a:spcPct val="115000"/>
                        </a:lnSpc>
                        <a:spcAft>
                          <a:spcPts val="1000"/>
                        </a:spcAft>
                      </a:pPr>
                      <a:r>
                        <a:rPr lang="it-IT" sz="1200">
                          <a:effectLst/>
                        </a:rPr>
                        <a:t>0079 - 2019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11-10-2019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77</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€ 6.123.256,61</a:t>
                      </a:r>
                      <a:endParaRPr lang="it-IT"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313749">
                <a:tc>
                  <a:txBody>
                    <a:bodyPr/>
                    <a:lstStyle/>
                    <a:p>
                      <a:pPr>
                        <a:lnSpc>
                          <a:spcPct val="115000"/>
                        </a:lnSpc>
                        <a:spcAft>
                          <a:spcPts val="1000"/>
                        </a:spcAft>
                      </a:pPr>
                      <a:r>
                        <a:rPr lang="it-IT" sz="1200">
                          <a:effectLst/>
                        </a:rPr>
                        <a:t>0078 - 2019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23-09-2019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dirty="0">
                          <a:effectLst/>
                        </a:rPr>
                        <a:t>566</a:t>
                      </a:r>
                      <a:endParaRPr lang="it-IT" sz="1200" dirty="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€ 3.200.750,46</a:t>
                      </a:r>
                      <a:endParaRPr lang="it-IT"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r h="313749">
                <a:tc>
                  <a:txBody>
                    <a:bodyPr/>
                    <a:lstStyle/>
                    <a:p>
                      <a:pPr>
                        <a:lnSpc>
                          <a:spcPct val="115000"/>
                        </a:lnSpc>
                        <a:spcAft>
                          <a:spcPts val="1000"/>
                        </a:spcAft>
                      </a:pPr>
                      <a:r>
                        <a:rPr lang="it-IT" sz="1200">
                          <a:effectLst/>
                        </a:rPr>
                        <a:t>0077 - 2019</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a:effectLst/>
                        </a:rPr>
                        <a:t>16-09-2019</a:t>
                      </a:r>
                      <a:endParaRPr lang="it-IT" sz="1200">
                        <a:effectLst/>
                        <a:latin typeface="Calibri"/>
                        <a:ea typeface="Calibri"/>
                        <a:cs typeface="Times New Roman"/>
                      </a:endParaRPr>
                    </a:p>
                  </a:txBody>
                  <a:tcPr marL="0" marR="0" marT="0" marB="0" anchor="ctr"/>
                </a:tc>
                <a:tc>
                  <a:txBody>
                    <a:bodyPr/>
                    <a:lstStyle/>
                    <a:p>
                      <a:pPr>
                        <a:lnSpc>
                          <a:spcPct val="115000"/>
                        </a:lnSpc>
                        <a:spcAft>
                          <a:spcPts val="1000"/>
                        </a:spcAft>
                      </a:pPr>
                      <a:r>
                        <a:rPr lang="it-IT" sz="1200">
                          <a:effectLst/>
                        </a:rPr>
                        <a:t>482</a:t>
                      </a:r>
                      <a:endParaRPr lang="it-IT" sz="1200">
                        <a:effectLst/>
                        <a:latin typeface="Calibri"/>
                        <a:ea typeface="Calibri"/>
                        <a:cs typeface="Times New Roman"/>
                      </a:endParaRPr>
                    </a:p>
                  </a:txBody>
                  <a:tcPr marL="0" marR="0" marT="0" marB="0"/>
                </a:tc>
                <a:tc>
                  <a:txBody>
                    <a:bodyPr/>
                    <a:lstStyle/>
                    <a:p>
                      <a:pPr algn="ctr">
                        <a:lnSpc>
                          <a:spcPct val="115000"/>
                        </a:lnSpc>
                        <a:spcAft>
                          <a:spcPts val="0"/>
                        </a:spcAft>
                      </a:pPr>
                      <a:r>
                        <a:rPr lang="it-IT" sz="1200" dirty="0">
                          <a:effectLst/>
                        </a:rPr>
                        <a:t>€ 1.816.918,98</a:t>
                      </a:r>
                      <a:endParaRPr lang="it-IT"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12"/>
                  </a:ext>
                </a:extLst>
              </a:tr>
              <a:tr h="313749">
                <a:tc>
                  <a:txBody>
                    <a:bodyPr/>
                    <a:lstStyle/>
                    <a:p>
                      <a:endParaRPr lang="it-IT" sz="1200">
                        <a:effectLst/>
                      </a:endParaRPr>
                    </a:p>
                  </a:txBody>
                  <a:tcPr marL="42348" marR="42348" marT="21174" marB="21174" anchor="ctr"/>
                </a:tc>
                <a:tc>
                  <a:txBody>
                    <a:bodyPr/>
                    <a:lstStyle/>
                    <a:p>
                      <a:endParaRPr lang="it-IT" sz="1200">
                        <a:effectLst/>
                      </a:endParaRPr>
                    </a:p>
                  </a:txBody>
                  <a:tcPr marL="42348" marR="42348" marT="21174" marB="21174" anchor="ctr"/>
                </a:tc>
                <a:tc>
                  <a:txBody>
                    <a:bodyPr/>
                    <a:lstStyle/>
                    <a:p>
                      <a:pPr algn="r" fontAlgn="b"/>
                      <a:r>
                        <a:rPr lang="it-IT" sz="1600" b="0" i="0" u="none" strike="noStrike" dirty="0">
                          <a:solidFill>
                            <a:srgbClr val="000000"/>
                          </a:solidFill>
                          <a:effectLst/>
                          <a:latin typeface="Calibri"/>
                        </a:rPr>
                        <a:t>67410,00</a:t>
                      </a:r>
                    </a:p>
                  </a:txBody>
                  <a:tcPr marL="9525" marR="9525" marT="9525" marB="0" anchor="b"/>
                </a:tc>
                <a:tc>
                  <a:txBody>
                    <a:bodyPr/>
                    <a:lstStyle/>
                    <a:p>
                      <a:pPr algn="r" fontAlgn="b"/>
                      <a:r>
                        <a:rPr lang="it-IT" sz="1600" b="0" i="0" u="none" strike="noStrike" dirty="0">
                          <a:solidFill>
                            <a:srgbClr val="000000"/>
                          </a:solidFill>
                          <a:effectLst/>
                          <a:latin typeface="Calibri"/>
                        </a:rPr>
                        <a:t>112181130,89</a:t>
                      </a:r>
                    </a:p>
                  </a:txBody>
                  <a:tcPr marL="9525" marR="9525" marT="9525" marB="0" anchor="b"/>
                </a:tc>
                <a:extLst>
                  <a:ext uri="{0D108BD9-81ED-4DB2-BD59-A6C34878D82A}">
                    <a16:rowId xmlns:a16="http://schemas.microsoft.com/office/drawing/2014/main" val="10013"/>
                  </a:ext>
                </a:extLst>
              </a:tr>
            </a:tbl>
          </a:graphicData>
        </a:graphic>
      </p:graphicFrame>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a:t>Domanda Unica 2019 (Campagna in corso)</a:t>
            </a:r>
          </a:p>
        </p:txBody>
      </p:sp>
    </p:spTree>
    <p:extLst>
      <p:ext uri="{BB962C8B-B14F-4D97-AF65-F5344CB8AC3E}">
        <p14:creationId xmlns:p14="http://schemas.microsoft.com/office/powerpoint/2010/main" val="311533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C355518A-F095-409D-8B02-4F1F22D4ED99}" type="datetime1">
              <a:rPr lang="it-IT" smtClean="0"/>
              <a:t>17/01/21</a:t>
            </a:fld>
            <a:endParaRPr lang="it-IT"/>
          </a:p>
        </p:txBody>
      </p:sp>
      <p:sp>
        <p:nvSpPr>
          <p:cNvPr id="5" name="Segnaposto numero diapositiva 4"/>
          <p:cNvSpPr>
            <a:spLocks noGrp="1"/>
          </p:cNvSpPr>
          <p:nvPr>
            <p:ph type="sldNum" sz="quarter" idx="24"/>
          </p:nvPr>
        </p:nvSpPr>
        <p:spPr/>
        <p:txBody>
          <a:bodyPr/>
          <a:lstStyle/>
          <a:p>
            <a:pPr>
              <a:defRPr/>
            </a:pPr>
            <a:fld id="{D43FBE2C-6074-4907-A601-D0E733FF4FD3}" type="slidenum">
              <a:rPr lang="it-IT" smtClean="0"/>
              <a:pPr>
                <a:defRPr/>
              </a:pPr>
              <a:t>31</a:t>
            </a:fld>
            <a:endParaRPr lang="it-IT"/>
          </a:p>
        </p:txBody>
      </p:sp>
      <p:sp>
        <p:nvSpPr>
          <p:cNvPr id="9" name="Segnaposto contenuto 2"/>
          <p:cNvSpPr txBox="1">
            <a:spLocks/>
          </p:cNvSpPr>
          <p:nvPr/>
        </p:nvSpPr>
        <p:spPr>
          <a:xfrm>
            <a:off x="107504" y="44624"/>
            <a:ext cx="9145016"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sz="2200" b="1" dirty="0"/>
              <a:t>PSR 2014 – 2020 : dettaglio pagamenti per Misura (compresi trascinamenti)</a:t>
            </a:r>
          </a:p>
          <a:p>
            <a:pPr algn="ctr">
              <a:buFont typeface="Arial" charset="0"/>
              <a:buNone/>
            </a:pPr>
            <a:endParaRPr lang="it-IT" sz="2200" b="1" dirty="0"/>
          </a:p>
        </p:txBody>
      </p:sp>
      <p:graphicFrame>
        <p:nvGraphicFramePr>
          <p:cNvPr id="2" name="Tabella 1"/>
          <p:cNvGraphicFramePr>
            <a:graphicFrameLocks noGrp="1"/>
          </p:cNvGraphicFramePr>
          <p:nvPr>
            <p:extLst>
              <p:ext uri="{D42A27DB-BD31-4B8C-83A1-F6EECF244321}">
                <p14:modId xmlns:p14="http://schemas.microsoft.com/office/powerpoint/2010/main" val="3869603506"/>
              </p:ext>
            </p:extLst>
          </p:nvPr>
        </p:nvGraphicFramePr>
        <p:xfrm>
          <a:off x="323528" y="548680"/>
          <a:ext cx="8424935" cy="4841381"/>
        </p:xfrm>
        <a:graphic>
          <a:graphicData uri="http://schemas.openxmlformats.org/drawingml/2006/table">
            <a:tbl>
              <a:tblPr>
                <a:tableStyleId>{616DA210-FB5B-4158-B5E0-FEB733F419BA}</a:tableStyleId>
              </a:tblPr>
              <a:tblGrid>
                <a:gridCol w="1858209">
                  <a:extLst>
                    <a:ext uri="{9D8B030D-6E8A-4147-A177-3AD203B41FA5}">
                      <a16:colId xmlns:a16="http://schemas.microsoft.com/office/drawing/2014/main" val="20000"/>
                    </a:ext>
                  </a:extLst>
                </a:gridCol>
                <a:gridCol w="3283363">
                  <a:extLst>
                    <a:ext uri="{9D8B030D-6E8A-4147-A177-3AD203B41FA5}">
                      <a16:colId xmlns:a16="http://schemas.microsoft.com/office/drawing/2014/main" val="20001"/>
                    </a:ext>
                  </a:extLst>
                </a:gridCol>
                <a:gridCol w="3283363">
                  <a:extLst>
                    <a:ext uri="{9D8B030D-6E8A-4147-A177-3AD203B41FA5}">
                      <a16:colId xmlns:a16="http://schemas.microsoft.com/office/drawing/2014/main" val="20002"/>
                    </a:ext>
                  </a:extLst>
                </a:gridCol>
              </a:tblGrid>
              <a:tr h="171829">
                <a:tc>
                  <a:txBody>
                    <a:bodyPr/>
                    <a:lstStyle/>
                    <a:p>
                      <a:pPr algn="ctr" fontAlgn="b"/>
                      <a:r>
                        <a:rPr lang="it-IT" sz="1100" b="1" u="none" strike="noStrike" dirty="0">
                          <a:solidFill>
                            <a:schemeClr val="tx1"/>
                          </a:solidFill>
                          <a:effectLst/>
                          <a:latin typeface="+mj-lt"/>
                          <a:cs typeface="Times New Roman" panose="02020603050405020304" pitchFamily="18" charset="0"/>
                        </a:rPr>
                        <a:t> MISURA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1" u="none" strike="noStrike" dirty="0">
                          <a:solidFill>
                            <a:schemeClr val="tx1"/>
                          </a:solidFill>
                          <a:effectLst/>
                          <a:latin typeface="+mj-lt"/>
                          <a:cs typeface="Times New Roman" panose="02020603050405020304" pitchFamily="18" charset="0"/>
                        </a:rPr>
                        <a:t> NUMERO PAGAMENTI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1" u="none" strike="noStrike" dirty="0">
                          <a:solidFill>
                            <a:schemeClr val="tx1"/>
                          </a:solidFill>
                          <a:effectLst/>
                          <a:latin typeface="+mj-lt"/>
                          <a:cs typeface="Times New Roman" panose="02020603050405020304" pitchFamily="18" charset="0"/>
                        </a:rPr>
                        <a:t> IMPORTI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extLst>
                  <a:ext uri="{0D108BD9-81ED-4DB2-BD59-A6C34878D82A}">
                    <a16:rowId xmlns:a16="http://schemas.microsoft.com/office/drawing/2014/main" val="10000"/>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mr-IN" sz="1100" b="0" i="0" u="none" strike="noStrike" dirty="0">
                          <a:solidFill>
                            <a:schemeClr val="tx1"/>
                          </a:solidFill>
                          <a:effectLst/>
                          <a:latin typeface="+mj-lt"/>
                        </a:rPr>
                        <a:t> 9,00   </a:t>
                      </a:r>
                    </a:p>
                  </a:txBody>
                  <a:tcPr marL="12700" marR="12700" marT="12700" marB="0" anchor="b"/>
                </a:tc>
                <a:tc>
                  <a:txBody>
                    <a:bodyPr/>
                    <a:lstStyle/>
                    <a:p>
                      <a:pPr algn="ctr" fontAlgn="b"/>
                      <a:r>
                        <a:rPr lang="cs-CZ" sz="1100" b="0" i="0" u="none" strike="noStrike">
                          <a:solidFill>
                            <a:schemeClr val="tx1"/>
                          </a:solidFill>
                          <a:effectLst/>
                          <a:latin typeface="+mj-lt"/>
                        </a:rPr>
                        <a:t> € 121.677,72 </a:t>
                      </a:r>
                    </a:p>
                  </a:txBody>
                  <a:tcPr marL="12700" marR="12700" marT="12700" marB="0" anchor="b"/>
                </a:tc>
                <a:extLst>
                  <a:ext uri="{0D108BD9-81ED-4DB2-BD59-A6C34878D82A}">
                    <a16:rowId xmlns:a16="http://schemas.microsoft.com/office/drawing/2014/main" val="10001"/>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3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mr-IN" sz="1100" b="0" i="0" u="none" strike="noStrike" dirty="0">
                          <a:solidFill>
                            <a:schemeClr val="tx1"/>
                          </a:solidFill>
                          <a:effectLst/>
                          <a:latin typeface="+mj-lt"/>
                        </a:rPr>
                        <a:t> 9,00   </a:t>
                      </a:r>
                    </a:p>
                  </a:txBody>
                  <a:tcPr marL="12700" marR="12700" marT="12700" marB="0" anchor="b"/>
                </a:tc>
                <a:tc>
                  <a:txBody>
                    <a:bodyPr/>
                    <a:lstStyle/>
                    <a:p>
                      <a:pPr algn="ctr" fontAlgn="b"/>
                      <a:r>
                        <a:rPr lang="sk-SK" sz="1100" b="0" i="0" u="none" strike="noStrike">
                          <a:solidFill>
                            <a:schemeClr val="tx1"/>
                          </a:solidFill>
                          <a:effectLst/>
                          <a:latin typeface="+mj-lt"/>
                        </a:rPr>
                        <a:t> € 90.957,17 </a:t>
                      </a:r>
                    </a:p>
                  </a:txBody>
                  <a:tcPr marL="12700" marR="12700" marT="12700" marB="0" anchor="b"/>
                </a:tc>
                <a:extLst>
                  <a:ext uri="{0D108BD9-81ED-4DB2-BD59-A6C34878D82A}">
                    <a16:rowId xmlns:a16="http://schemas.microsoft.com/office/drawing/2014/main" val="10002"/>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4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kern="1200" dirty="0">
                          <a:solidFill>
                            <a:schemeClr val="tx1"/>
                          </a:solidFill>
                          <a:effectLst/>
                          <a:latin typeface="+mj-lt"/>
                          <a:ea typeface="+mn-ea"/>
                          <a:cs typeface="+mn-cs"/>
                        </a:rPr>
                        <a:t>1610</a:t>
                      </a:r>
                    </a:p>
                  </a:txBody>
                  <a:tcPr marL="9525" marR="9525" marT="9525" marB="0" anchor="b"/>
                </a:tc>
                <a:tc>
                  <a:txBody>
                    <a:bodyPr/>
                    <a:lstStyle/>
                    <a:p>
                      <a:pPr algn="ctr" fontAlgn="b"/>
                      <a:r>
                        <a:rPr lang="it-IT" sz="1100" b="0" i="0" u="none" strike="noStrike" kern="1200" dirty="0">
                          <a:solidFill>
                            <a:schemeClr val="tx1"/>
                          </a:solidFill>
                          <a:effectLst/>
                          <a:latin typeface="+mj-lt"/>
                          <a:ea typeface="+mn-ea"/>
                          <a:cs typeface="+mn-cs"/>
                        </a:rPr>
                        <a:t>€ 80.304.610,84</a:t>
                      </a:r>
                    </a:p>
                  </a:txBody>
                  <a:tcPr marL="9525" marR="9525" marT="9525" marB="0" anchor="b"/>
                </a:tc>
                <a:extLst>
                  <a:ext uri="{0D108BD9-81ED-4DB2-BD59-A6C34878D82A}">
                    <a16:rowId xmlns:a16="http://schemas.microsoft.com/office/drawing/2014/main" val="10003"/>
                  </a:ext>
                </a:extLst>
              </a:tr>
              <a:tr h="31101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b="1" u="none" strike="noStrike" kern="1200" dirty="0">
                          <a:solidFill>
                            <a:schemeClr val="tx1"/>
                          </a:solidFill>
                          <a:effectLst/>
                          <a:latin typeface="+mj-lt"/>
                          <a:ea typeface="+mn-ea"/>
                          <a:cs typeface="Times New Roman" panose="02020603050405020304" pitchFamily="18" charset="0"/>
                        </a:rPr>
                        <a:t>Misura 5 </a:t>
                      </a:r>
                      <a:endParaRPr lang="it-IT" sz="1100" b="1" i="0" u="none" strike="noStrike" kern="1200" dirty="0">
                        <a:solidFill>
                          <a:schemeClr val="tx1"/>
                        </a:solidFill>
                        <a:effectLst/>
                        <a:latin typeface="+mj-lt"/>
                        <a:ea typeface="+mn-ea"/>
                        <a:cs typeface="Times New Roman" panose="02020603050405020304" pitchFamily="18" charset="0"/>
                      </a:endParaRPr>
                    </a:p>
                  </a:txBody>
                  <a:tcPr marL="8591" marR="8591" marT="8591" marB="0" anchor="b"/>
                </a:tc>
                <a:tc>
                  <a:txBody>
                    <a:bodyPr/>
                    <a:lstStyle/>
                    <a:p>
                      <a:pPr algn="ctr" fontAlgn="ctr"/>
                      <a:r>
                        <a:rPr lang="it-IT" sz="1100" b="0" i="0" u="none" strike="noStrike">
                          <a:solidFill>
                            <a:schemeClr val="tx1"/>
                          </a:solidFill>
                          <a:effectLst/>
                          <a:latin typeface="+mj-lt"/>
                        </a:rPr>
                        <a:t>3</a:t>
                      </a:r>
                    </a:p>
                  </a:txBody>
                  <a:tcPr marL="9525" marR="9525" marT="9525" marB="0" anchor="ctr"/>
                </a:tc>
                <a:tc>
                  <a:txBody>
                    <a:bodyPr/>
                    <a:lstStyle/>
                    <a:p>
                      <a:pPr algn="ctr" fontAlgn="ctr"/>
                      <a:r>
                        <a:rPr lang="it-IT" sz="1100" b="0" i="0" u="none" strike="noStrike" dirty="0">
                          <a:solidFill>
                            <a:schemeClr val="tx1"/>
                          </a:solidFill>
                          <a:effectLst/>
                          <a:latin typeface="+mj-lt"/>
                        </a:rPr>
                        <a:t>€ 617.373,24</a:t>
                      </a:r>
                    </a:p>
                  </a:txBody>
                  <a:tcPr marL="9525" marR="9525" marT="9525" marB="0" anchor="ctr"/>
                </a:tc>
                <a:extLst>
                  <a:ext uri="{0D108BD9-81ED-4DB2-BD59-A6C34878D82A}">
                    <a16:rowId xmlns:a16="http://schemas.microsoft.com/office/drawing/2014/main" val="10004"/>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6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520</a:t>
                      </a:r>
                    </a:p>
                  </a:txBody>
                  <a:tcPr marL="9525" marR="9525" marT="9525" marB="0" anchor="b"/>
                </a:tc>
                <a:tc>
                  <a:txBody>
                    <a:bodyPr/>
                    <a:lstStyle/>
                    <a:p>
                      <a:pPr algn="ctr" fontAlgn="b"/>
                      <a:r>
                        <a:rPr lang="it-IT" sz="1100" b="0" i="0" u="none" strike="noStrike" dirty="0">
                          <a:solidFill>
                            <a:schemeClr val="tx1"/>
                          </a:solidFill>
                          <a:effectLst/>
                          <a:latin typeface="+mj-lt"/>
                        </a:rPr>
                        <a:t>17157682,08</a:t>
                      </a:r>
                    </a:p>
                  </a:txBody>
                  <a:tcPr marL="9525" marR="9525" marT="9525" marB="0" anchor="b"/>
                </a:tc>
                <a:extLst>
                  <a:ext uri="{0D108BD9-81ED-4DB2-BD59-A6C34878D82A}">
                    <a16:rowId xmlns:a16="http://schemas.microsoft.com/office/drawing/2014/main" val="10005"/>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7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94</a:t>
                      </a:r>
                    </a:p>
                  </a:txBody>
                  <a:tcPr marL="9525" marR="9525" marT="9525" marB="0" anchor="b"/>
                </a:tc>
                <a:tc>
                  <a:txBody>
                    <a:bodyPr/>
                    <a:lstStyle/>
                    <a:p>
                      <a:pPr algn="ctr" fontAlgn="b"/>
                      <a:r>
                        <a:rPr lang="it-IT" sz="1100" b="0" i="0" u="none" strike="noStrike" dirty="0">
                          <a:solidFill>
                            <a:schemeClr val="tx1"/>
                          </a:solidFill>
                          <a:effectLst/>
                          <a:latin typeface="+mj-lt"/>
                        </a:rPr>
                        <a:t>4335562,82</a:t>
                      </a:r>
                    </a:p>
                  </a:txBody>
                  <a:tcPr marL="9525" marR="9525" marT="9525" marB="0" anchor="b"/>
                </a:tc>
                <a:extLst>
                  <a:ext uri="{0D108BD9-81ED-4DB2-BD59-A6C34878D82A}">
                    <a16:rowId xmlns:a16="http://schemas.microsoft.com/office/drawing/2014/main" val="10006"/>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8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1049</a:t>
                      </a:r>
                    </a:p>
                  </a:txBody>
                  <a:tcPr marL="9525" marR="9525" marT="9525" marB="0" anchor="b"/>
                </a:tc>
                <a:tc>
                  <a:txBody>
                    <a:bodyPr/>
                    <a:lstStyle/>
                    <a:p>
                      <a:pPr algn="ctr" fontAlgn="b"/>
                      <a:r>
                        <a:rPr lang="it-IT" sz="1100" b="0" i="0" u="none" strike="noStrike" dirty="0">
                          <a:solidFill>
                            <a:schemeClr val="tx1"/>
                          </a:solidFill>
                          <a:effectLst/>
                          <a:latin typeface="+mj-lt"/>
                        </a:rPr>
                        <a:t>14027281,35</a:t>
                      </a:r>
                    </a:p>
                  </a:txBody>
                  <a:tcPr marL="9525" marR="9525" marT="9525" marB="0" anchor="b"/>
                </a:tc>
                <a:extLst>
                  <a:ext uri="{0D108BD9-81ED-4DB2-BD59-A6C34878D82A}">
                    <a16:rowId xmlns:a16="http://schemas.microsoft.com/office/drawing/2014/main" val="10007"/>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10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8.103</a:t>
                      </a:r>
                    </a:p>
                  </a:txBody>
                  <a:tcPr marL="9525" marR="9525" marT="9525" marB="0" anchor="b"/>
                </a:tc>
                <a:tc>
                  <a:txBody>
                    <a:bodyPr/>
                    <a:lstStyle/>
                    <a:p>
                      <a:pPr algn="ctr" fontAlgn="b"/>
                      <a:r>
                        <a:rPr lang="it-IT" sz="1100" b="0" i="0" u="none" strike="noStrike" dirty="0">
                          <a:solidFill>
                            <a:schemeClr val="tx1"/>
                          </a:solidFill>
                          <a:effectLst/>
                          <a:latin typeface="+mj-lt"/>
                        </a:rPr>
                        <a:t>36.565.596</a:t>
                      </a:r>
                    </a:p>
                  </a:txBody>
                  <a:tcPr marL="9525" marR="9525" marT="9525" marB="0" anchor="b"/>
                </a:tc>
                <a:extLst>
                  <a:ext uri="{0D108BD9-81ED-4DB2-BD59-A6C34878D82A}">
                    <a16:rowId xmlns:a16="http://schemas.microsoft.com/office/drawing/2014/main" val="10008"/>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11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44.250</a:t>
                      </a:r>
                    </a:p>
                  </a:txBody>
                  <a:tcPr marL="9525" marR="9525" marT="9525" marB="0" anchor="b"/>
                </a:tc>
                <a:tc>
                  <a:txBody>
                    <a:bodyPr/>
                    <a:lstStyle/>
                    <a:p>
                      <a:pPr algn="ctr" fontAlgn="b"/>
                      <a:r>
                        <a:rPr lang="it-IT" sz="1100" b="0" i="0" u="none" strike="noStrike" dirty="0">
                          <a:solidFill>
                            <a:schemeClr val="tx1"/>
                          </a:solidFill>
                          <a:effectLst/>
                          <a:latin typeface="+mj-lt"/>
                        </a:rPr>
                        <a:t>197.201.170</a:t>
                      </a:r>
                    </a:p>
                  </a:txBody>
                  <a:tcPr marL="9525" marR="9525" marT="9525" marB="0" anchor="b"/>
                </a:tc>
                <a:extLst>
                  <a:ext uri="{0D108BD9-81ED-4DB2-BD59-A6C34878D82A}">
                    <a16:rowId xmlns:a16="http://schemas.microsoft.com/office/drawing/2014/main" val="10009"/>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13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39.195</a:t>
                      </a:r>
                    </a:p>
                  </a:txBody>
                  <a:tcPr marL="9525" marR="9525" marT="9525" marB="0" anchor="b"/>
                </a:tc>
                <a:tc>
                  <a:txBody>
                    <a:bodyPr/>
                    <a:lstStyle/>
                    <a:p>
                      <a:pPr algn="ctr" fontAlgn="b"/>
                      <a:r>
                        <a:rPr lang="it-IT" sz="1100" b="0" i="0" u="none" strike="noStrike" dirty="0">
                          <a:solidFill>
                            <a:schemeClr val="tx1"/>
                          </a:solidFill>
                          <a:effectLst/>
                          <a:latin typeface="+mj-lt"/>
                        </a:rPr>
                        <a:t>66.417.335</a:t>
                      </a:r>
                    </a:p>
                  </a:txBody>
                  <a:tcPr marL="9525" marR="9525" marT="9525" marB="0" anchor="b"/>
                </a:tc>
                <a:extLst>
                  <a:ext uri="{0D108BD9-81ED-4DB2-BD59-A6C34878D82A}">
                    <a16:rowId xmlns:a16="http://schemas.microsoft.com/office/drawing/2014/main" val="10010"/>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14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ctr"/>
                      <a:r>
                        <a:rPr lang="it-IT" sz="1100" b="0" i="0" u="none" strike="noStrike">
                          <a:solidFill>
                            <a:schemeClr val="tx1"/>
                          </a:solidFill>
                          <a:effectLst/>
                          <a:latin typeface="+mj-lt"/>
                        </a:rPr>
                        <a:t>1.068</a:t>
                      </a:r>
                    </a:p>
                  </a:txBody>
                  <a:tcPr marL="9525" marR="9525" marT="9525" marB="0" anchor="ctr"/>
                </a:tc>
                <a:tc>
                  <a:txBody>
                    <a:bodyPr/>
                    <a:lstStyle/>
                    <a:p>
                      <a:pPr algn="ctr" fontAlgn="ctr"/>
                      <a:r>
                        <a:rPr lang="it-IT" sz="1100" b="0" i="0" u="none" strike="noStrike" dirty="0">
                          <a:solidFill>
                            <a:schemeClr val="tx1"/>
                          </a:solidFill>
                          <a:effectLst/>
                          <a:latin typeface="+mj-lt"/>
                        </a:rPr>
                        <a:t>€ 10.758.204,10</a:t>
                      </a:r>
                    </a:p>
                  </a:txBody>
                  <a:tcPr marL="9525" marR="9525" marT="9525" marB="0" anchor="ctr"/>
                </a:tc>
                <a:extLst>
                  <a:ext uri="{0D108BD9-81ED-4DB2-BD59-A6C34878D82A}">
                    <a16:rowId xmlns:a16="http://schemas.microsoft.com/office/drawing/2014/main" val="10011"/>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16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mr-IN" sz="1100" b="0" i="0" u="none" strike="noStrike" dirty="0">
                          <a:solidFill>
                            <a:schemeClr val="tx1"/>
                          </a:solidFill>
                          <a:effectLst/>
                          <a:latin typeface="+mj-lt"/>
                        </a:rPr>
                        <a:t> 15,00   </a:t>
                      </a:r>
                    </a:p>
                  </a:txBody>
                  <a:tcPr marL="12700" marR="12700" marT="12700" marB="0" anchor="b"/>
                </a:tc>
                <a:tc>
                  <a:txBody>
                    <a:bodyPr/>
                    <a:lstStyle/>
                    <a:p>
                      <a:pPr algn="ctr" fontAlgn="b"/>
                      <a:r>
                        <a:rPr lang="pt-BR" sz="1100" b="0" i="0" u="none" strike="noStrike" dirty="0">
                          <a:solidFill>
                            <a:schemeClr val="tx1"/>
                          </a:solidFill>
                          <a:effectLst/>
                          <a:latin typeface="+mj-lt"/>
                        </a:rPr>
                        <a:t> € 781.019,24 </a:t>
                      </a:r>
                    </a:p>
                  </a:txBody>
                  <a:tcPr marL="12700" marR="12700" marT="12700" marB="0" anchor="b"/>
                </a:tc>
                <a:extLst>
                  <a:ext uri="{0D108BD9-81ED-4DB2-BD59-A6C34878D82A}">
                    <a16:rowId xmlns:a16="http://schemas.microsoft.com/office/drawing/2014/main" val="10012"/>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19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b"/>
                      <a:r>
                        <a:rPr lang="it-IT" sz="1100" b="0" i="0" u="none" strike="noStrike">
                          <a:solidFill>
                            <a:schemeClr val="tx1"/>
                          </a:solidFill>
                          <a:effectLst/>
                          <a:latin typeface="+mj-lt"/>
                        </a:rPr>
                        <a:t>110</a:t>
                      </a:r>
                    </a:p>
                  </a:txBody>
                  <a:tcPr marL="9525" marR="9525" marT="9525" marB="0" anchor="b"/>
                </a:tc>
                <a:tc>
                  <a:txBody>
                    <a:bodyPr/>
                    <a:lstStyle/>
                    <a:p>
                      <a:pPr algn="ctr" fontAlgn="b"/>
                      <a:r>
                        <a:rPr lang="it-IT" sz="1100" b="0" i="0" u="none" strike="noStrike" dirty="0">
                          <a:solidFill>
                            <a:schemeClr val="tx1"/>
                          </a:solidFill>
                          <a:effectLst/>
                          <a:latin typeface="+mj-lt"/>
                        </a:rPr>
                        <a:t>     4.988.622,40 </a:t>
                      </a:r>
                    </a:p>
                  </a:txBody>
                  <a:tcPr marL="9525" marR="9525" marT="9525" marB="0" anchor="b"/>
                </a:tc>
                <a:extLst>
                  <a:ext uri="{0D108BD9-81ED-4DB2-BD59-A6C34878D82A}">
                    <a16:rowId xmlns:a16="http://schemas.microsoft.com/office/drawing/2014/main" val="10013"/>
                  </a:ext>
                </a:extLst>
              </a:tr>
              <a:tr h="311010">
                <a:tc>
                  <a:txBody>
                    <a:bodyPr/>
                    <a:lstStyle/>
                    <a:p>
                      <a:pPr algn="ctr" fontAlgn="b"/>
                      <a:r>
                        <a:rPr lang="it-IT" sz="1100" b="1" u="none" strike="noStrike" dirty="0">
                          <a:solidFill>
                            <a:schemeClr val="tx1"/>
                          </a:solidFill>
                          <a:effectLst/>
                          <a:latin typeface="+mj-lt"/>
                          <a:cs typeface="Times New Roman" panose="02020603050405020304" pitchFamily="18" charset="0"/>
                        </a:rPr>
                        <a:t> Misura 20 </a:t>
                      </a:r>
                      <a:endParaRPr lang="it-IT" sz="1100" b="1" i="0" u="none" strike="noStrike" dirty="0">
                        <a:solidFill>
                          <a:schemeClr val="tx1"/>
                        </a:solidFill>
                        <a:effectLst/>
                        <a:latin typeface="+mj-lt"/>
                        <a:cs typeface="Times New Roman" panose="02020603050405020304" pitchFamily="18" charset="0"/>
                      </a:endParaRPr>
                    </a:p>
                  </a:txBody>
                  <a:tcPr marL="8591" marR="8591" marT="8591" marB="0" anchor="b"/>
                </a:tc>
                <a:tc>
                  <a:txBody>
                    <a:bodyPr/>
                    <a:lstStyle/>
                    <a:p>
                      <a:pPr algn="ctr" fontAlgn="ctr"/>
                      <a:r>
                        <a:rPr lang="it-IT" sz="1100" b="0" i="0" u="none" strike="noStrike">
                          <a:solidFill>
                            <a:schemeClr val="tx1"/>
                          </a:solidFill>
                          <a:effectLst/>
                          <a:latin typeface="+mj-lt"/>
                        </a:rPr>
                        <a:t>28</a:t>
                      </a:r>
                    </a:p>
                  </a:txBody>
                  <a:tcPr marL="9525" marR="9525" marT="9525" marB="0" anchor="ctr"/>
                </a:tc>
                <a:tc>
                  <a:txBody>
                    <a:bodyPr/>
                    <a:lstStyle/>
                    <a:p>
                      <a:pPr algn="ctr" fontAlgn="ctr"/>
                      <a:r>
                        <a:rPr lang="it-IT" sz="1100" b="0" i="0" u="none" strike="noStrike" dirty="0">
                          <a:solidFill>
                            <a:schemeClr val="tx1"/>
                          </a:solidFill>
                          <a:effectLst/>
                          <a:latin typeface="+mj-lt"/>
                        </a:rPr>
                        <a:t>€ 8.486.518,77</a:t>
                      </a:r>
                    </a:p>
                  </a:txBody>
                  <a:tcPr marL="9525" marR="9525" marT="9525" marB="0" anchor="ctr"/>
                </a:tc>
                <a:extLst>
                  <a:ext uri="{0D108BD9-81ED-4DB2-BD59-A6C34878D82A}">
                    <a16:rowId xmlns:a16="http://schemas.microsoft.com/office/drawing/2014/main" val="10014"/>
                  </a:ext>
                </a:extLst>
              </a:tr>
              <a:tr h="311010">
                <a:tc>
                  <a:txBody>
                    <a:bodyPr/>
                    <a:lstStyle/>
                    <a:p>
                      <a:pPr algn="ctr" fontAlgn="b"/>
                      <a:endParaRPr lang="it-IT" sz="1100" b="0" i="0" u="none" strike="noStrike">
                        <a:solidFill>
                          <a:schemeClr val="tx1"/>
                        </a:solidFill>
                        <a:effectLst/>
                        <a:latin typeface="+mj-lt"/>
                      </a:endParaRPr>
                    </a:p>
                  </a:txBody>
                  <a:tcPr marL="8591" marR="8591" marT="8591" marB="0" anchor="b"/>
                </a:tc>
                <a:tc>
                  <a:txBody>
                    <a:bodyPr/>
                    <a:lstStyle/>
                    <a:p>
                      <a:pPr algn="ctr" fontAlgn="ctr"/>
                      <a:r>
                        <a:rPr lang="it-IT" sz="1400" b="1" i="0" u="none" strike="noStrike" dirty="0">
                          <a:solidFill>
                            <a:schemeClr val="tx1"/>
                          </a:solidFill>
                          <a:effectLst/>
                          <a:latin typeface="+mj-lt"/>
                        </a:rPr>
                        <a:t>96.063</a:t>
                      </a:r>
                    </a:p>
                  </a:txBody>
                  <a:tcPr marL="9525" marR="9525" marT="9525" marB="0" anchor="ctr"/>
                </a:tc>
                <a:tc>
                  <a:txBody>
                    <a:bodyPr/>
                    <a:lstStyle/>
                    <a:p>
                      <a:pPr algn="ctr" fontAlgn="ctr"/>
                      <a:r>
                        <a:rPr lang="it-IT" sz="1400" b="1" i="0" u="none" strike="noStrike" dirty="0">
                          <a:solidFill>
                            <a:schemeClr val="tx1"/>
                          </a:solidFill>
                          <a:effectLst/>
                          <a:latin typeface="+mj-lt"/>
                        </a:rPr>
                        <a:t>€ 441.853.610,50</a:t>
                      </a:r>
                    </a:p>
                  </a:txBody>
                  <a:tcPr marL="9525" marR="952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7320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32</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FEASR SIGC</a:t>
            </a:r>
          </a:p>
        </p:txBody>
      </p:sp>
    </p:spTree>
    <p:extLst>
      <p:ext uri="{BB962C8B-B14F-4D97-AF65-F5344CB8AC3E}">
        <p14:creationId xmlns:p14="http://schemas.microsoft.com/office/powerpoint/2010/main" val="126423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33</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FEAGA</a:t>
            </a:r>
          </a:p>
        </p:txBody>
      </p:sp>
    </p:spTree>
    <p:extLst>
      <p:ext uri="{BB962C8B-B14F-4D97-AF65-F5344CB8AC3E}">
        <p14:creationId xmlns:p14="http://schemas.microsoft.com/office/powerpoint/2010/main" val="3339850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2018</a:t>
            </a:r>
            <a:r>
              <a:rPr lang="it-IT" sz="2400" dirty="0">
                <a:solidFill>
                  <a:srgbClr val="1F497D"/>
                </a:solidFill>
                <a:latin typeface="Times New Roman" charset="0"/>
              </a:rPr>
              <a:t> </a:t>
            </a:r>
            <a:r>
              <a:rPr lang="it-IT" sz="2400" b="1" dirty="0">
                <a:solidFill>
                  <a:srgbClr val="1F497D"/>
                </a:solidFill>
                <a:latin typeface="Times New Roman" charset="0"/>
              </a:rPr>
              <a:t> </a:t>
            </a: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459" y="487458"/>
            <a:ext cx="4729905" cy="469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711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7189173"/>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4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1611700716"/>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13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17945127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56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996950" y="44450"/>
            <a:ext cx="8147050" cy="274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2498560452"/>
              </p:ext>
            </p:extLst>
          </p:nvPr>
        </p:nvGraphicFramePr>
        <p:xfrm>
          <a:off x="0" y="885825"/>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514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267931369"/>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42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830119657"/>
              </p:ext>
            </p:extLst>
          </p:nvPr>
        </p:nvGraphicFramePr>
        <p:xfrm>
          <a:off x="107504" y="908025"/>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1115616" y="116632"/>
            <a:ext cx="7200800" cy="1077218"/>
          </a:xfrm>
          <a:prstGeom prst="rect">
            <a:avLst/>
          </a:prstGeom>
        </p:spPr>
        <p:txBody>
          <a:bodyPr wrap="square">
            <a:spAutoFit/>
          </a:bodyPr>
          <a:lstStyle/>
          <a:p>
            <a:pPr lvl="0" algn="ctr"/>
            <a:r>
              <a:rPr lang="it-IT" sz="3200" dirty="0">
                <a:solidFill>
                  <a:srgbClr val="1F497D"/>
                </a:solidFill>
              </a:rPr>
              <a:t>Il Piano della Performance </a:t>
            </a:r>
            <a:br>
              <a:rPr lang="it-IT" sz="3200" dirty="0">
                <a:solidFill>
                  <a:srgbClr val="1F497D"/>
                </a:solidFill>
              </a:rPr>
            </a:br>
            <a:endParaRPr lang="it-IT" sz="3200" dirty="0">
              <a:solidFill>
                <a:srgbClr val="1F497D"/>
              </a:solidFill>
            </a:endParaRPr>
          </a:p>
        </p:txBody>
      </p:sp>
    </p:spTree>
    <p:extLst>
      <p:ext uri="{BB962C8B-B14F-4D97-AF65-F5344CB8AC3E}">
        <p14:creationId xmlns:p14="http://schemas.microsoft.com/office/powerpoint/2010/main" val="1444971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40</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1949742298"/>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 Arcea 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(Simmetrica, Ridondata, Firewall 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27002 </a:t>
              </a:r>
            </a:p>
          </p:txBody>
        </p:sp>
      </p:grpSp>
    </p:spTree>
    <p:extLst>
      <p:ext uri="{BB962C8B-B14F-4D97-AF65-F5344CB8AC3E}">
        <p14:creationId xmlns:p14="http://schemas.microsoft.com/office/powerpoint/2010/main" val="2306127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48841675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41</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Indirizzo Strategico</a:t>
            </a:r>
          </a:p>
        </p:txBody>
      </p:sp>
    </p:spTree>
    <p:extLst>
      <p:ext uri="{BB962C8B-B14F-4D97-AF65-F5344CB8AC3E}">
        <p14:creationId xmlns:p14="http://schemas.microsoft.com/office/powerpoint/2010/main" val="3354648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09768913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42</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Forte specializzazione sulla Sicurezza</a:t>
            </a:r>
          </a:p>
        </p:txBody>
      </p:sp>
    </p:spTree>
    <p:extLst>
      <p:ext uri="{BB962C8B-B14F-4D97-AF65-F5344CB8AC3E}">
        <p14:creationId xmlns:p14="http://schemas.microsoft.com/office/powerpoint/2010/main" val="1730752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43</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Focalizzazione sulle competenze</a:t>
            </a:r>
          </a:p>
        </p:txBody>
      </p:sp>
      <p:graphicFrame>
        <p:nvGraphicFramePr>
          <p:cNvPr id="18" name="Diagramma 17"/>
          <p:cNvGraphicFramePr/>
          <p:nvPr>
            <p:extLst>
              <p:ext uri="{D42A27DB-BD31-4B8C-83A1-F6EECF244321}">
                <p14:modId xmlns:p14="http://schemas.microsoft.com/office/powerpoint/2010/main" val="2352194738"/>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03982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44</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3326898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45</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63765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49360530"/>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46</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Fasi Evolutive</a:t>
            </a:r>
          </a:p>
        </p:txBody>
      </p:sp>
    </p:spTree>
    <p:extLst>
      <p:ext uri="{BB962C8B-B14F-4D97-AF65-F5344CB8AC3E}">
        <p14:creationId xmlns:p14="http://schemas.microsoft.com/office/powerpoint/2010/main" val="2603785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3849726073"/>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47</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a:t>La Sicurezza delle Informazioni: Strutture di Riferimento </a:t>
            </a:r>
          </a:p>
          <a:p>
            <a:pPr marL="0" indent="0" eaLnBrk="1" hangingPunct="1">
              <a:buNone/>
              <a:defRPr/>
            </a:pPr>
            <a:endParaRPr lang="it-IT" sz="2800" dirty="0"/>
          </a:p>
        </p:txBody>
      </p:sp>
    </p:spTree>
    <p:extLst>
      <p:ext uri="{BB962C8B-B14F-4D97-AF65-F5344CB8AC3E}">
        <p14:creationId xmlns:p14="http://schemas.microsoft.com/office/powerpoint/2010/main" val="3762354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31253421"/>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48</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a:t>Le Funzioni del Servizio Sistema Informativo</a:t>
            </a:r>
          </a:p>
        </p:txBody>
      </p:sp>
    </p:spTree>
    <p:extLst>
      <p:ext uri="{BB962C8B-B14F-4D97-AF65-F5344CB8AC3E}">
        <p14:creationId xmlns:p14="http://schemas.microsoft.com/office/powerpoint/2010/main" val="2632336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49</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1105329624"/>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49474750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85768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515287690"/>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err="1">
                <a:solidFill>
                  <a:srgbClr val="1F497D"/>
                </a:solidFill>
              </a:rPr>
              <a:t>Swot</a:t>
            </a:r>
            <a:r>
              <a:rPr lang="it-IT" b="1" dirty="0">
                <a:solidFill>
                  <a:srgbClr val="1F497D"/>
                </a:solidFill>
              </a:rPr>
              <a:t> Analysis </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spTree>
    <p:extLst>
      <p:ext uri="{BB962C8B-B14F-4D97-AF65-F5344CB8AC3E}">
        <p14:creationId xmlns:p14="http://schemas.microsoft.com/office/powerpoint/2010/main" val="3688289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a:solidFill>
                  <a:schemeClr val="accent1">
                    <a:lumMod val="50000"/>
                  </a:schemeClr>
                </a:solidFill>
              </a:rPr>
              <a:t>A 100 Km di distanza dalla sede principale</a:t>
            </a: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a:t>Sito </a:t>
            </a:r>
            <a:r>
              <a:rPr lang="it-IT" sz="4100" dirty="0" err="1"/>
              <a:t>Distaster</a:t>
            </a:r>
            <a:r>
              <a:rPr lang="it-IT" sz="4100" dirty="0"/>
              <a:t> </a:t>
            </a:r>
            <a:r>
              <a:rPr lang="it-IT" sz="4100" dirty="0" err="1"/>
              <a:t>Recovery</a:t>
            </a:r>
            <a:endParaRPr lang="it-IT" sz="4100"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50</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089506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51</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400795402"/>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55608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52</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295426779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1249964555"/>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1092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53</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a:t>Risk</a:t>
            </a:r>
            <a:r>
              <a:rPr lang="it-IT" sz="4100" dirty="0"/>
              <a:t> </a:t>
            </a:r>
            <a:r>
              <a:rPr lang="it-IT" sz="4100" dirty="0" err="1"/>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a:t>Ispirato a VERA </a:t>
            </a:r>
            <a:r>
              <a:rPr lang="mr-IN" dirty="0"/>
              <a:t>–</a:t>
            </a:r>
            <a:r>
              <a:rPr lang="it-IT" dirty="0"/>
              <a:t> Processo articolato e formalizzato</a:t>
            </a:r>
          </a:p>
        </p:txBody>
      </p:sp>
      <p:graphicFrame>
        <p:nvGraphicFramePr>
          <p:cNvPr id="8" name="Tabella 7"/>
          <p:cNvGraphicFramePr>
            <a:graphicFrameLocks noGrp="1"/>
          </p:cNvGraphicFramePr>
          <p:nvPr>
            <p:extLst>
              <p:ext uri="{D42A27DB-BD31-4B8C-83A1-F6EECF244321}">
                <p14:modId xmlns:p14="http://schemas.microsoft.com/office/powerpoint/2010/main" val="2405079090"/>
              </p:ext>
            </p:extLst>
          </p:nvPr>
        </p:nvGraphicFramePr>
        <p:xfrm>
          <a:off x="3707901" y="1556792"/>
          <a:ext cx="4896547" cy="3587496"/>
        </p:xfrm>
        <a:graphic>
          <a:graphicData uri="http://schemas.openxmlformats.org/drawingml/2006/table">
            <a:tbl>
              <a:tblPr/>
              <a:tblGrid>
                <a:gridCol w="943994">
                  <a:extLst>
                    <a:ext uri="{9D8B030D-6E8A-4147-A177-3AD203B41FA5}">
                      <a16:colId xmlns:a16="http://schemas.microsoft.com/office/drawing/2014/main" val="20000"/>
                    </a:ext>
                  </a:extLst>
                </a:gridCol>
                <a:gridCol w="943994">
                  <a:extLst>
                    <a:ext uri="{9D8B030D-6E8A-4147-A177-3AD203B41FA5}">
                      <a16:colId xmlns:a16="http://schemas.microsoft.com/office/drawing/2014/main" val="20001"/>
                    </a:ext>
                  </a:extLst>
                </a:gridCol>
                <a:gridCol w="618010">
                  <a:extLst>
                    <a:ext uri="{9D8B030D-6E8A-4147-A177-3AD203B41FA5}">
                      <a16:colId xmlns:a16="http://schemas.microsoft.com/office/drawing/2014/main" val="20002"/>
                    </a:ext>
                  </a:extLst>
                </a:gridCol>
                <a:gridCol w="441437">
                  <a:extLst>
                    <a:ext uri="{9D8B030D-6E8A-4147-A177-3AD203B41FA5}">
                      <a16:colId xmlns:a16="http://schemas.microsoft.com/office/drawing/2014/main" val="20003"/>
                    </a:ext>
                  </a:extLst>
                </a:gridCol>
                <a:gridCol w="393897">
                  <a:extLst>
                    <a:ext uri="{9D8B030D-6E8A-4147-A177-3AD203B41FA5}">
                      <a16:colId xmlns:a16="http://schemas.microsoft.com/office/drawing/2014/main" val="20004"/>
                    </a:ext>
                  </a:extLst>
                </a:gridCol>
                <a:gridCol w="393897">
                  <a:extLst>
                    <a:ext uri="{9D8B030D-6E8A-4147-A177-3AD203B41FA5}">
                      <a16:colId xmlns:a16="http://schemas.microsoft.com/office/drawing/2014/main" val="20005"/>
                    </a:ext>
                  </a:extLst>
                </a:gridCol>
                <a:gridCol w="387106">
                  <a:extLst>
                    <a:ext uri="{9D8B030D-6E8A-4147-A177-3AD203B41FA5}">
                      <a16:colId xmlns:a16="http://schemas.microsoft.com/office/drawing/2014/main" val="20006"/>
                    </a:ext>
                  </a:extLst>
                </a:gridCol>
                <a:gridCol w="387106">
                  <a:extLst>
                    <a:ext uri="{9D8B030D-6E8A-4147-A177-3AD203B41FA5}">
                      <a16:colId xmlns:a16="http://schemas.microsoft.com/office/drawing/2014/main" val="20007"/>
                    </a:ext>
                  </a:extLst>
                </a:gridCol>
                <a:gridCol w="387106">
                  <a:extLst>
                    <a:ext uri="{9D8B030D-6E8A-4147-A177-3AD203B41FA5}">
                      <a16:colId xmlns:a16="http://schemas.microsoft.com/office/drawing/2014/main" val="20008"/>
                    </a:ext>
                  </a:extLst>
                </a:gridCol>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extLst>
                  <a:ext uri="{0D108BD9-81ED-4DB2-BD59-A6C34878D82A}">
                    <a16:rowId xmlns:a16="http://schemas.microsoft.com/office/drawing/2014/main" val="10000"/>
                  </a:ext>
                </a:extLst>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75606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r>
              <a:rPr lang="it-IT" dirty="0"/>
              <a:t>Contabilità Analitica in ARCEA</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54</a:t>
            </a:fld>
            <a:endParaRPr lang="it-IT"/>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3763645" cy="2269490"/>
          </a:xfrm>
          <a:prstGeom prst="rect">
            <a:avLst/>
          </a:prstGeom>
          <a:noFill/>
          <a:ln>
            <a:noFill/>
          </a:ln>
        </p:spPr>
      </p:pic>
      <p:sp>
        <p:nvSpPr>
          <p:cNvPr id="7" name="Rettangolo 6"/>
          <p:cNvSpPr/>
          <p:nvPr/>
        </p:nvSpPr>
        <p:spPr>
          <a:xfrm>
            <a:off x="4087172" y="1052736"/>
            <a:ext cx="4949323" cy="769441"/>
          </a:xfrm>
          <a:prstGeom prst="rect">
            <a:avLst/>
          </a:prstGeom>
        </p:spPr>
        <p:txBody>
          <a:bodyPr wrap="square">
            <a:spAutoFit/>
          </a:bodyPr>
          <a:lstStyle/>
          <a:p>
            <a:r>
              <a:rPr lang="it-IT" sz="2200" b="1" dirty="0"/>
              <a:t>I costi per natura, per responsabilità e per finalità</a:t>
            </a:r>
          </a:p>
        </p:txBody>
      </p:sp>
      <p:sp>
        <p:nvSpPr>
          <p:cNvPr id="8" name="Rectangle 1"/>
          <p:cNvSpPr>
            <a:spLocks noChangeArrowheads="1"/>
          </p:cNvSpPr>
          <p:nvPr/>
        </p:nvSpPr>
        <p:spPr bwMode="auto">
          <a:xfrm>
            <a:off x="179512" y="3224010"/>
            <a:ext cx="860701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1" hangingPunct="1"/>
            <a:r>
              <a:rPr lang="it-IT" altLang="it-IT" dirty="0">
                <a:latin typeface="Arial" pitchFamily="34" charset="0"/>
                <a:cs typeface="Arial" pitchFamily="34" charset="0"/>
              </a:rPr>
              <a:t>In ARCEA si individuano: </a:t>
            </a:r>
          </a:p>
          <a:p>
            <a:pPr marL="285750" lvl="0" indent="-285750" algn="just" eaLnBrk="1" hangingPunct="1">
              <a:buFont typeface="Arial" panose="020B0604020202020204" pitchFamily="34" charset="0"/>
              <a:buChar char="•"/>
            </a:pPr>
            <a:r>
              <a:rPr lang="it-IT" altLang="it-IT" dirty="0">
                <a:latin typeface="Arial" pitchFamily="34" charset="0"/>
                <a:cs typeface="Arial" pitchFamily="34" charset="0"/>
              </a:rPr>
              <a:t>nella Direzione Generale </a:t>
            </a:r>
            <a:r>
              <a:rPr lang="it-IT" altLang="it-IT" sz="2400" b="1" dirty="0">
                <a:latin typeface="Arial" pitchFamily="34" charset="0"/>
                <a:cs typeface="Arial" pitchFamily="34" charset="0"/>
              </a:rPr>
              <a:t>un unico centro di responsabilità </a:t>
            </a:r>
            <a:endParaRPr lang="it-IT" altLang="it-IT" dirty="0">
              <a:latin typeface="Arial" pitchFamily="34" charset="0"/>
              <a:cs typeface="Arial" pitchFamily="34" charset="0"/>
            </a:endParaRPr>
          </a:p>
          <a:p>
            <a:pPr marL="285750" lvl="0" indent="-285750" algn="just" eaLnBrk="1" hangingPunct="1">
              <a:buFont typeface="Arial" panose="020B0604020202020204" pitchFamily="34" charset="0"/>
              <a:buChar char="•"/>
            </a:pPr>
            <a:r>
              <a:rPr lang="it-IT" altLang="it-IT" dirty="0">
                <a:latin typeface="Arial" pitchFamily="34" charset="0"/>
                <a:cs typeface="Arial" pitchFamily="34" charset="0"/>
              </a:rPr>
              <a:t>nelle strutture Dirigenziali (compresa la Direzione Generale, in quanto il Direttore dell’ARCEA è anche il Dirigente degli Uffici che ne sono sprovvisti) </a:t>
            </a:r>
            <a:r>
              <a:rPr lang="it-IT" altLang="it-IT" sz="2400" b="1" dirty="0">
                <a:latin typeface="Arial" pitchFamily="34" charset="0"/>
                <a:cs typeface="Arial" pitchFamily="34" charset="0"/>
              </a:rPr>
              <a:t>i relativi centro di costo.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it-IT" sz="1800" b="0" i="0"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6574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6183403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buNone/>
            </a:pPr>
            <a:r>
              <a:rPr lang="it-IT" dirty="0"/>
              <a:t>Suddivisione dei costi per Destinazione: </a:t>
            </a: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55</a:t>
            </a:fld>
            <a:endParaRPr lang="it-IT"/>
          </a:p>
        </p:txBody>
      </p:sp>
    </p:spTree>
    <p:extLst>
      <p:ext uri="{BB962C8B-B14F-4D97-AF65-F5344CB8AC3E}">
        <p14:creationId xmlns:p14="http://schemas.microsoft.com/office/powerpoint/2010/main" val="4096922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56</a:t>
            </a:fld>
            <a:endParaRPr lang="it-IT"/>
          </a:p>
        </p:txBody>
      </p:sp>
      <p:sp>
        <p:nvSpPr>
          <p:cNvPr id="7" name="Segnaposto contenuto 2"/>
          <p:cNvSpPr>
            <a:spLocks noGrp="1"/>
          </p:cNvSpPr>
          <p:nvPr>
            <p:ph idx="21"/>
          </p:nvPr>
        </p:nvSpPr>
        <p:spPr/>
        <p:txBody>
          <a:bodyPr/>
          <a:lstStyle/>
          <a:p>
            <a:pPr marL="0" indent="0">
              <a:buNone/>
            </a:pPr>
            <a:r>
              <a:rPr lang="it-IT" dirty="0"/>
              <a:t>Suddivisione dei costi per Natura: </a:t>
            </a:r>
          </a:p>
          <a:p>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1317539800"/>
              </p:ext>
            </p:extLst>
          </p:nvPr>
        </p:nvGraphicFramePr>
        <p:xfrm>
          <a:off x="467544" y="764704"/>
          <a:ext cx="8208912" cy="3960439"/>
        </p:xfrm>
        <a:graphic>
          <a:graphicData uri="http://schemas.openxmlformats.org/drawingml/2006/table">
            <a:tbl>
              <a:tblPr firstRow="1" firstCol="1" bandRow="1">
                <a:tableStyleId>{5C22544A-7EE6-4342-B048-85BDC9FD1C3A}</a:tableStyleId>
              </a:tblPr>
              <a:tblGrid>
                <a:gridCol w="6293500">
                  <a:extLst>
                    <a:ext uri="{9D8B030D-6E8A-4147-A177-3AD203B41FA5}">
                      <a16:colId xmlns:a16="http://schemas.microsoft.com/office/drawing/2014/main" val="20000"/>
                    </a:ext>
                  </a:extLst>
                </a:gridCol>
                <a:gridCol w="1915412">
                  <a:extLst>
                    <a:ext uri="{9D8B030D-6E8A-4147-A177-3AD203B41FA5}">
                      <a16:colId xmlns:a16="http://schemas.microsoft.com/office/drawing/2014/main" val="20001"/>
                    </a:ext>
                  </a:extLst>
                </a:gridCol>
              </a:tblGrid>
              <a:tr h="565777">
                <a:tc>
                  <a:txBody>
                    <a:bodyPr/>
                    <a:lstStyle/>
                    <a:p>
                      <a:pPr algn="ctr">
                        <a:lnSpc>
                          <a:spcPct val="115000"/>
                        </a:lnSpc>
                        <a:spcAft>
                          <a:spcPts val="1000"/>
                        </a:spcAft>
                      </a:pPr>
                      <a:r>
                        <a:rPr lang="it-IT" sz="1800" u="none" dirty="0">
                          <a:effectLst/>
                        </a:rPr>
                        <a:t>NATURA DEL COSTO</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Totale</a:t>
                      </a:r>
                      <a:endParaRPr lang="it-IT" sz="1800" u="none">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565777">
                <a:tc>
                  <a:txBody>
                    <a:bodyPr/>
                    <a:lstStyle/>
                    <a:p>
                      <a:pPr algn="ctr">
                        <a:lnSpc>
                          <a:spcPct val="115000"/>
                        </a:lnSpc>
                        <a:spcAft>
                          <a:spcPts val="1000"/>
                        </a:spcAft>
                      </a:pPr>
                      <a:r>
                        <a:rPr lang="it-IT" sz="1800" u="none" dirty="0">
                          <a:effectLst/>
                        </a:rPr>
                        <a:t>PERSONALE</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2.096.378,99</a:t>
                      </a:r>
                      <a:endParaRPr lang="it-IT" sz="1800" u="none">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565777">
                <a:tc>
                  <a:txBody>
                    <a:bodyPr/>
                    <a:lstStyle/>
                    <a:p>
                      <a:pPr algn="ctr">
                        <a:lnSpc>
                          <a:spcPct val="115000"/>
                        </a:lnSpc>
                        <a:spcAft>
                          <a:spcPts val="1000"/>
                        </a:spcAft>
                      </a:pPr>
                      <a:r>
                        <a:rPr lang="it-IT" sz="1800" u="none" dirty="0">
                          <a:effectLst/>
                        </a:rPr>
                        <a:t>Prestazioni di servizi</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6.516.183,64</a:t>
                      </a:r>
                      <a:endParaRPr lang="it-IT" sz="1800" u="none">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565777">
                <a:tc>
                  <a:txBody>
                    <a:bodyPr/>
                    <a:lstStyle/>
                    <a:p>
                      <a:pPr algn="ctr">
                        <a:lnSpc>
                          <a:spcPct val="115000"/>
                        </a:lnSpc>
                        <a:spcAft>
                          <a:spcPts val="1000"/>
                        </a:spcAft>
                      </a:pPr>
                      <a:r>
                        <a:rPr lang="it-IT" sz="1800" u="none" dirty="0">
                          <a:effectLst/>
                        </a:rPr>
                        <a:t>Acquisiti di materie prime e/o beni di consumo</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19.495,35</a:t>
                      </a:r>
                      <a:endParaRPr lang="it-IT" sz="1800" u="none">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565777">
                <a:tc>
                  <a:txBody>
                    <a:bodyPr/>
                    <a:lstStyle/>
                    <a:p>
                      <a:pPr algn="ctr">
                        <a:lnSpc>
                          <a:spcPct val="115000"/>
                        </a:lnSpc>
                        <a:spcAft>
                          <a:spcPts val="1000"/>
                        </a:spcAft>
                      </a:pPr>
                      <a:r>
                        <a:rPr lang="it-IT" sz="1800" u="none" dirty="0">
                          <a:effectLst/>
                        </a:rPr>
                        <a:t>Utilizzo di Beni di terzi</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dirty="0">
                          <a:effectLst/>
                        </a:rPr>
                        <a:t>15.093,96</a:t>
                      </a:r>
                      <a:endParaRPr lang="it-IT" sz="1800" u="none"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565777">
                <a:tc>
                  <a:txBody>
                    <a:bodyPr/>
                    <a:lstStyle/>
                    <a:p>
                      <a:pPr algn="ctr">
                        <a:lnSpc>
                          <a:spcPct val="115000"/>
                        </a:lnSpc>
                        <a:spcAft>
                          <a:spcPts val="1000"/>
                        </a:spcAft>
                      </a:pPr>
                      <a:r>
                        <a:rPr lang="it-IT" sz="1800" u="none" dirty="0">
                          <a:effectLst/>
                        </a:rPr>
                        <a:t>Oneri diversi di gestione</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dirty="0">
                          <a:effectLst/>
                        </a:rPr>
                        <a:t>64.575,79</a:t>
                      </a:r>
                      <a:endParaRPr lang="it-IT" sz="1800" u="none"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565777">
                <a:tc>
                  <a:txBody>
                    <a:bodyPr/>
                    <a:lstStyle/>
                    <a:p>
                      <a:pPr algn="ctr">
                        <a:lnSpc>
                          <a:spcPct val="115000"/>
                        </a:lnSpc>
                        <a:spcAft>
                          <a:spcPts val="1000"/>
                        </a:spcAft>
                      </a:pPr>
                      <a:r>
                        <a:rPr lang="it-IT" sz="1800" u="none">
                          <a:effectLst/>
                        </a:rPr>
                        <a:t>Ammortamenti e svalutazioni</a:t>
                      </a:r>
                      <a:endParaRPr lang="it-IT" sz="1800" u="none">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dirty="0">
                          <a:effectLst/>
                        </a:rPr>
                        <a:t>57.239,83</a:t>
                      </a:r>
                      <a:endParaRPr lang="it-IT" sz="1800" u="none"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9" name="CasellaDiTesto 8"/>
          <p:cNvSpPr txBox="1"/>
          <p:nvPr/>
        </p:nvSpPr>
        <p:spPr>
          <a:xfrm>
            <a:off x="611560" y="4900518"/>
            <a:ext cx="8077852" cy="369332"/>
          </a:xfrm>
          <a:prstGeom prst="rect">
            <a:avLst/>
          </a:prstGeom>
          <a:noFill/>
        </p:spPr>
        <p:txBody>
          <a:bodyPr wrap="none" rtlCol="0">
            <a:spAutoFit/>
          </a:bodyPr>
          <a:lstStyle/>
          <a:p>
            <a:r>
              <a:rPr lang="it-IT" dirty="0"/>
              <a:t>Dati tratti dal Rendiconto 2017, ultimo disponibile alla data della redazione del Piano</a:t>
            </a:r>
          </a:p>
        </p:txBody>
      </p:sp>
    </p:spTree>
    <p:extLst>
      <p:ext uri="{BB962C8B-B14F-4D97-AF65-F5344CB8AC3E}">
        <p14:creationId xmlns:p14="http://schemas.microsoft.com/office/powerpoint/2010/main" val="3466694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57</a:t>
            </a:fld>
            <a:endParaRPr lang="it-IT"/>
          </a:p>
        </p:txBody>
      </p:sp>
      <p:graphicFrame>
        <p:nvGraphicFramePr>
          <p:cNvPr id="6" name="Segnaposto contenuto 5"/>
          <p:cNvGraphicFramePr>
            <a:graphicFrameLocks noGrp="1"/>
          </p:cNvGraphicFramePr>
          <p:nvPr>
            <p:ph idx="4294967295"/>
            <p:extLst>
              <p:ext uri="{D42A27DB-BD31-4B8C-83A1-F6EECF244321}">
                <p14:modId xmlns:p14="http://schemas.microsoft.com/office/powerpoint/2010/main" val="2970229011"/>
              </p:ext>
            </p:extLst>
          </p:nvPr>
        </p:nvGraphicFramePr>
        <p:xfrm>
          <a:off x="0" y="620689"/>
          <a:ext cx="9036496" cy="5616621"/>
        </p:xfrm>
        <a:graphic>
          <a:graphicData uri="http://schemas.openxmlformats.org/drawingml/2006/table">
            <a:tbl>
              <a:tblPr firstRow="1" firstCol="1" bandRow="1">
                <a:tableStyleId>{5C22544A-7EE6-4342-B048-85BDC9FD1C3A}</a:tableStyleId>
              </a:tblPr>
              <a:tblGrid>
                <a:gridCol w="2447297">
                  <a:extLst>
                    <a:ext uri="{9D8B030D-6E8A-4147-A177-3AD203B41FA5}">
                      <a16:colId xmlns:a16="http://schemas.microsoft.com/office/drawing/2014/main" val="20000"/>
                    </a:ext>
                  </a:extLst>
                </a:gridCol>
                <a:gridCol w="1618917">
                  <a:extLst>
                    <a:ext uri="{9D8B030D-6E8A-4147-A177-3AD203B41FA5}">
                      <a16:colId xmlns:a16="http://schemas.microsoft.com/office/drawing/2014/main" val="20001"/>
                    </a:ext>
                  </a:extLst>
                </a:gridCol>
                <a:gridCol w="1535317">
                  <a:extLst>
                    <a:ext uri="{9D8B030D-6E8A-4147-A177-3AD203B41FA5}">
                      <a16:colId xmlns:a16="http://schemas.microsoft.com/office/drawing/2014/main" val="20002"/>
                    </a:ext>
                  </a:extLst>
                </a:gridCol>
                <a:gridCol w="1986824">
                  <a:extLst>
                    <a:ext uri="{9D8B030D-6E8A-4147-A177-3AD203B41FA5}">
                      <a16:colId xmlns:a16="http://schemas.microsoft.com/office/drawing/2014/main" val="20003"/>
                    </a:ext>
                  </a:extLst>
                </a:gridCol>
                <a:gridCol w="1448141">
                  <a:extLst>
                    <a:ext uri="{9D8B030D-6E8A-4147-A177-3AD203B41FA5}">
                      <a16:colId xmlns:a16="http://schemas.microsoft.com/office/drawing/2014/main" val="20004"/>
                    </a:ext>
                  </a:extLst>
                </a:gridCol>
              </a:tblGrid>
              <a:tr h="660779">
                <a:tc>
                  <a:txBody>
                    <a:bodyPr/>
                    <a:lstStyle/>
                    <a:p>
                      <a:pPr>
                        <a:lnSpc>
                          <a:spcPct val="115000"/>
                        </a:lnSpc>
                        <a:spcAft>
                          <a:spcPts val="1000"/>
                        </a:spcAft>
                      </a:pPr>
                      <a:r>
                        <a:rPr lang="it-IT" sz="1800" u="none" dirty="0">
                          <a:effectLst/>
                        </a:rPr>
                        <a:t> </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Direzione</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Esecuzione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Contabilizzazione</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Autorizzazione</a:t>
                      </a:r>
                      <a:endParaRPr lang="it-IT" sz="1800" u="none">
                        <a:effectLst/>
                        <a:latin typeface="Calibri"/>
                        <a:ea typeface="Calibri"/>
                        <a:cs typeface="Times New Roman"/>
                      </a:endParaRPr>
                    </a:p>
                  </a:txBody>
                  <a:tcPr marL="19236" marR="19236" marT="0" marB="0" anchor="ctr"/>
                </a:tc>
                <a:extLst>
                  <a:ext uri="{0D108BD9-81ED-4DB2-BD59-A6C34878D82A}">
                    <a16:rowId xmlns:a16="http://schemas.microsoft.com/office/drawing/2014/main" val="10000"/>
                  </a:ext>
                </a:extLst>
              </a:tr>
              <a:tr h="660779">
                <a:tc>
                  <a:txBody>
                    <a:bodyPr/>
                    <a:lstStyle/>
                    <a:p>
                      <a:pPr algn="ctr">
                        <a:lnSpc>
                          <a:spcPct val="115000"/>
                        </a:lnSpc>
                        <a:spcAft>
                          <a:spcPts val="1000"/>
                        </a:spcAft>
                      </a:pPr>
                      <a:r>
                        <a:rPr lang="it-IT" sz="1800" u="none">
                          <a:effectLst/>
                        </a:rPr>
                        <a:t>PERSONALE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1.197.930,85</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74.870,68</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336.918,05</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486.659,41</a:t>
                      </a:r>
                      <a:endParaRPr lang="it-IT" sz="1800" u="none">
                        <a:effectLst/>
                        <a:latin typeface="Calibri"/>
                        <a:ea typeface="Calibri"/>
                        <a:cs typeface="Times New Roman"/>
                      </a:endParaRPr>
                    </a:p>
                  </a:txBody>
                  <a:tcPr marL="19236" marR="19236" marT="0" marB="0" anchor="ctr"/>
                </a:tc>
                <a:extLst>
                  <a:ext uri="{0D108BD9-81ED-4DB2-BD59-A6C34878D82A}">
                    <a16:rowId xmlns:a16="http://schemas.microsoft.com/office/drawing/2014/main" val="10001"/>
                  </a:ext>
                </a:extLst>
              </a:tr>
              <a:tr h="660779">
                <a:tc>
                  <a:txBody>
                    <a:bodyPr/>
                    <a:lstStyle/>
                    <a:p>
                      <a:pPr algn="ctr">
                        <a:lnSpc>
                          <a:spcPct val="115000"/>
                        </a:lnSpc>
                        <a:spcAft>
                          <a:spcPts val="1000"/>
                        </a:spcAft>
                      </a:pPr>
                      <a:r>
                        <a:rPr lang="it-IT" sz="1800" u="none">
                          <a:effectLst/>
                        </a:rPr>
                        <a:t>Prestazioni di servizi</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3.723.533,51</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232.720,84</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1.047.243,80</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1.512.685,49</a:t>
                      </a:r>
                      <a:endParaRPr lang="it-IT" sz="1800" u="none">
                        <a:effectLst/>
                        <a:latin typeface="Calibri"/>
                        <a:ea typeface="Calibri"/>
                        <a:cs typeface="Times New Roman"/>
                      </a:endParaRPr>
                    </a:p>
                  </a:txBody>
                  <a:tcPr marL="19236" marR="19236" marT="0" marB="0" anchor="ctr"/>
                </a:tc>
                <a:extLst>
                  <a:ext uri="{0D108BD9-81ED-4DB2-BD59-A6C34878D82A}">
                    <a16:rowId xmlns:a16="http://schemas.microsoft.com/office/drawing/2014/main" val="10002"/>
                  </a:ext>
                </a:extLst>
              </a:tr>
              <a:tr h="991168">
                <a:tc>
                  <a:txBody>
                    <a:bodyPr/>
                    <a:lstStyle/>
                    <a:p>
                      <a:pPr algn="ctr">
                        <a:lnSpc>
                          <a:spcPct val="115000"/>
                        </a:lnSpc>
                        <a:spcAft>
                          <a:spcPts val="1000"/>
                        </a:spcAft>
                      </a:pPr>
                      <a:r>
                        <a:rPr lang="it-IT" sz="1800" u="none">
                          <a:effectLst/>
                        </a:rPr>
                        <a:t>Acquisiti di materie prime e/o beni di consumo</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11.140,20</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696,26</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3.133,18</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4.525,71</a:t>
                      </a:r>
                      <a:endParaRPr lang="it-IT" sz="1800" u="none">
                        <a:effectLst/>
                        <a:latin typeface="Calibri"/>
                        <a:ea typeface="Calibri"/>
                        <a:cs typeface="Times New Roman"/>
                      </a:endParaRPr>
                    </a:p>
                  </a:txBody>
                  <a:tcPr marL="19236" marR="19236" marT="0" marB="0" anchor="ctr"/>
                </a:tc>
                <a:extLst>
                  <a:ext uri="{0D108BD9-81ED-4DB2-BD59-A6C34878D82A}">
                    <a16:rowId xmlns:a16="http://schemas.microsoft.com/office/drawing/2014/main" val="10003"/>
                  </a:ext>
                </a:extLst>
              </a:tr>
              <a:tr h="660779">
                <a:tc>
                  <a:txBody>
                    <a:bodyPr/>
                    <a:lstStyle/>
                    <a:p>
                      <a:pPr algn="ctr">
                        <a:lnSpc>
                          <a:spcPct val="115000"/>
                        </a:lnSpc>
                        <a:spcAft>
                          <a:spcPts val="1000"/>
                        </a:spcAft>
                      </a:pPr>
                      <a:r>
                        <a:rPr lang="it-IT" sz="1800" u="none">
                          <a:effectLst/>
                        </a:rPr>
                        <a:t>Utilizzo di Beni di terzi</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8.625,12</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539,07</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2.425,82</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3.503,96</a:t>
                      </a:r>
                      <a:endParaRPr lang="it-IT" sz="1800" u="none">
                        <a:effectLst/>
                        <a:latin typeface="Calibri"/>
                        <a:ea typeface="Calibri"/>
                        <a:cs typeface="Times New Roman"/>
                      </a:endParaRPr>
                    </a:p>
                  </a:txBody>
                  <a:tcPr marL="19236" marR="19236" marT="0" marB="0" anchor="ctr"/>
                </a:tc>
                <a:extLst>
                  <a:ext uri="{0D108BD9-81ED-4DB2-BD59-A6C34878D82A}">
                    <a16:rowId xmlns:a16="http://schemas.microsoft.com/office/drawing/2014/main" val="10004"/>
                  </a:ext>
                </a:extLst>
              </a:tr>
              <a:tr h="660779">
                <a:tc>
                  <a:txBody>
                    <a:bodyPr/>
                    <a:lstStyle/>
                    <a:p>
                      <a:pPr algn="ctr">
                        <a:lnSpc>
                          <a:spcPct val="115000"/>
                        </a:lnSpc>
                        <a:spcAft>
                          <a:spcPts val="1000"/>
                        </a:spcAft>
                      </a:pPr>
                      <a:r>
                        <a:rPr lang="it-IT" sz="1800" u="none">
                          <a:effectLst/>
                        </a:rPr>
                        <a:t>Oneri diversi di gestione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36.900,45</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2.306,28</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10.378,25</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14.990,81</a:t>
                      </a:r>
                      <a:endParaRPr lang="it-IT" sz="1800" u="none" dirty="0">
                        <a:effectLst/>
                        <a:latin typeface="Calibri"/>
                        <a:ea typeface="Calibri"/>
                        <a:cs typeface="Times New Roman"/>
                      </a:endParaRPr>
                    </a:p>
                  </a:txBody>
                  <a:tcPr marL="19236" marR="19236" marT="0" marB="0" anchor="ctr"/>
                </a:tc>
                <a:extLst>
                  <a:ext uri="{0D108BD9-81ED-4DB2-BD59-A6C34878D82A}">
                    <a16:rowId xmlns:a16="http://schemas.microsoft.com/office/drawing/2014/main" val="10005"/>
                  </a:ext>
                </a:extLst>
              </a:tr>
              <a:tr h="660779">
                <a:tc>
                  <a:txBody>
                    <a:bodyPr/>
                    <a:lstStyle/>
                    <a:p>
                      <a:pPr algn="ctr">
                        <a:lnSpc>
                          <a:spcPct val="115000"/>
                        </a:lnSpc>
                        <a:spcAft>
                          <a:spcPts val="1000"/>
                        </a:spcAft>
                      </a:pPr>
                      <a:r>
                        <a:rPr lang="it-IT" sz="1800" u="none">
                          <a:effectLst/>
                        </a:rPr>
                        <a:t>Ammortamenti e svalutazioni</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32.708,47</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2.044,28</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9.199,26</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13.287,82</a:t>
                      </a:r>
                      <a:endParaRPr lang="it-IT" sz="1800" u="none" dirty="0">
                        <a:effectLst/>
                        <a:latin typeface="Calibri"/>
                        <a:ea typeface="Calibri"/>
                        <a:cs typeface="Times New Roman"/>
                      </a:endParaRPr>
                    </a:p>
                  </a:txBody>
                  <a:tcPr marL="19236" marR="19236" marT="0" marB="0" anchor="ctr"/>
                </a:tc>
                <a:extLst>
                  <a:ext uri="{0D108BD9-81ED-4DB2-BD59-A6C34878D82A}">
                    <a16:rowId xmlns:a16="http://schemas.microsoft.com/office/drawing/2014/main" val="10006"/>
                  </a:ext>
                </a:extLst>
              </a:tr>
              <a:tr h="660779">
                <a:tc>
                  <a:txBody>
                    <a:bodyPr/>
                    <a:lstStyle/>
                    <a:p>
                      <a:pPr>
                        <a:lnSpc>
                          <a:spcPct val="115000"/>
                        </a:lnSpc>
                        <a:spcAft>
                          <a:spcPts val="1000"/>
                        </a:spcAft>
                      </a:pPr>
                      <a:r>
                        <a:rPr lang="it-IT" sz="1800" u="none">
                          <a:effectLst/>
                        </a:rPr>
                        <a:t> </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5.010.838,61</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313.177,41</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1.409.298,36</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2.035.653,18</a:t>
                      </a:r>
                      <a:endParaRPr lang="it-IT" sz="1800" u="none" dirty="0">
                        <a:effectLst/>
                        <a:latin typeface="Calibri"/>
                        <a:ea typeface="Calibri"/>
                        <a:cs typeface="Times New Roman"/>
                      </a:endParaRPr>
                    </a:p>
                  </a:txBody>
                  <a:tcPr marL="19236" marR="19236" marT="0" marB="0" anchor="ctr"/>
                </a:tc>
                <a:extLst>
                  <a:ext uri="{0D108BD9-81ED-4DB2-BD59-A6C34878D82A}">
                    <a16:rowId xmlns:a16="http://schemas.microsoft.com/office/drawing/2014/main" val="10007"/>
                  </a:ext>
                </a:extLst>
              </a:tr>
            </a:tbl>
          </a:graphicData>
        </a:graphic>
      </p:graphicFrame>
      <p:sp>
        <p:nvSpPr>
          <p:cNvPr id="7" name="Segnaposto contenuto 2"/>
          <p:cNvSpPr>
            <a:spLocks noGrp="1"/>
          </p:cNvSpPr>
          <p:nvPr>
            <p:ph idx="4294967295"/>
          </p:nvPr>
        </p:nvSpPr>
        <p:spPr>
          <a:xfrm>
            <a:off x="0" y="-27384"/>
            <a:ext cx="8947150" cy="739775"/>
          </a:xfrm>
        </p:spPr>
        <p:txBody>
          <a:bodyPr/>
          <a:lstStyle/>
          <a:p>
            <a:pPr marL="0" indent="0">
              <a:buNone/>
            </a:pPr>
            <a:r>
              <a:rPr lang="it-IT" dirty="0"/>
              <a:t>Suddivisione dei costi per Centro di Costo e Natura: </a:t>
            </a:r>
          </a:p>
          <a:p>
            <a:endParaRPr lang="it-IT" dirty="0"/>
          </a:p>
        </p:txBody>
      </p:sp>
      <p:sp>
        <p:nvSpPr>
          <p:cNvPr id="10" name="CasellaDiTesto 9"/>
          <p:cNvSpPr txBox="1"/>
          <p:nvPr/>
        </p:nvSpPr>
        <p:spPr>
          <a:xfrm>
            <a:off x="395536" y="6381328"/>
            <a:ext cx="8077852" cy="369332"/>
          </a:xfrm>
          <a:prstGeom prst="rect">
            <a:avLst/>
          </a:prstGeom>
          <a:noFill/>
        </p:spPr>
        <p:txBody>
          <a:bodyPr wrap="none" rtlCol="0">
            <a:spAutoFit/>
          </a:bodyPr>
          <a:lstStyle/>
          <a:p>
            <a:r>
              <a:rPr lang="it-IT" dirty="0"/>
              <a:t>Dati tratti dal Rendiconto 2017, ultimo disponibile alla data della redazione del Piano</a:t>
            </a:r>
          </a:p>
        </p:txBody>
      </p:sp>
    </p:spTree>
    <p:extLst>
      <p:ext uri="{BB962C8B-B14F-4D97-AF65-F5344CB8AC3E}">
        <p14:creationId xmlns:p14="http://schemas.microsoft.com/office/powerpoint/2010/main" val="3718461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922114"/>
          </a:xfrm>
        </p:spPr>
        <p:txBody>
          <a:bodyPr/>
          <a:lstStyle/>
          <a:p>
            <a:r>
              <a:rPr lang="it-IT" sz="3200" dirty="0"/>
              <a:t>Suddivisione dei costi per Centro di Costo e Natura: </a:t>
            </a:r>
            <a:br>
              <a:rPr lang="it-IT" sz="3200" dirty="0"/>
            </a:br>
            <a:endParaRPr lang="it-IT" sz="3200" dirty="0"/>
          </a:p>
        </p:txBody>
      </p:sp>
      <p:graphicFrame>
        <p:nvGraphicFramePr>
          <p:cNvPr id="3" name="Tabella 2"/>
          <p:cNvGraphicFramePr>
            <a:graphicFrameLocks noGrp="1"/>
          </p:cNvGraphicFramePr>
          <p:nvPr>
            <p:extLst>
              <p:ext uri="{D42A27DB-BD31-4B8C-83A1-F6EECF244321}">
                <p14:modId xmlns:p14="http://schemas.microsoft.com/office/powerpoint/2010/main" val="2560671802"/>
              </p:ext>
            </p:extLst>
          </p:nvPr>
        </p:nvGraphicFramePr>
        <p:xfrm>
          <a:off x="467544" y="1196752"/>
          <a:ext cx="8064896" cy="4536505"/>
        </p:xfrm>
        <a:graphic>
          <a:graphicData uri="http://schemas.openxmlformats.org/drawingml/2006/table">
            <a:tbl>
              <a:tblPr firstRow="1" firstCol="1" bandRow="1">
                <a:tableStyleId>{5C22544A-7EE6-4342-B048-85BDC9FD1C3A}</a:tableStyleId>
              </a:tblPr>
              <a:tblGrid>
                <a:gridCol w="1697489">
                  <a:extLst>
                    <a:ext uri="{9D8B030D-6E8A-4147-A177-3AD203B41FA5}">
                      <a16:colId xmlns:a16="http://schemas.microsoft.com/office/drawing/2014/main" val="20000"/>
                    </a:ext>
                  </a:extLst>
                </a:gridCol>
                <a:gridCol w="1182831">
                  <a:extLst>
                    <a:ext uri="{9D8B030D-6E8A-4147-A177-3AD203B41FA5}">
                      <a16:colId xmlns:a16="http://schemas.microsoft.com/office/drawing/2014/main" val="20001"/>
                    </a:ext>
                  </a:extLst>
                </a:gridCol>
                <a:gridCol w="1235909">
                  <a:extLst>
                    <a:ext uri="{9D8B030D-6E8A-4147-A177-3AD203B41FA5}">
                      <a16:colId xmlns:a16="http://schemas.microsoft.com/office/drawing/2014/main" val="20002"/>
                    </a:ext>
                  </a:extLst>
                </a:gridCol>
                <a:gridCol w="1329579">
                  <a:extLst>
                    <a:ext uri="{9D8B030D-6E8A-4147-A177-3AD203B41FA5}">
                      <a16:colId xmlns:a16="http://schemas.microsoft.com/office/drawing/2014/main" val="20003"/>
                    </a:ext>
                  </a:extLst>
                </a:gridCol>
                <a:gridCol w="1407896">
                  <a:extLst>
                    <a:ext uri="{9D8B030D-6E8A-4147-A177-3AD203B41FA5}">
                      <a16:colId xmlns:a16="http://schemas.microsoft.com/office/drawing/2014/main" val="20004"/>
                    </a:ext>
                  </a:extLst>
                </a:gridCol>
                <a:gridCol w="1211192">
                  <a:extLst>
                    <a:ext uri="{9D8B030D-6E8A-4147-A177-3AD203B41FA5}">
                      <a16:colId xmlns:a16="http://schemas.microsoft.com/office/drawing/2014/main" val="20005"/>
                    </a:ext>
                  </a:extLst>
                </a:gridCol>
              </a:tblGrid>
              <a:tr h="907301">
                <a:tc>
                  <a:txBody>
                    <a:bodyPr/>
                    <a:lstStyle/>
                    <a:p>
                      <a:pPr algn="ctr">
                        <a:lnSpc>
                          <a:spcPct val="115000"/>
                        </a:lnSpc>
                        <a:spcAft>
                          <a:spcPts val="1000"/>
                        </a:spcAft>
                      </a:pPr>
                      <a:r>
                        <a:rPr lang="it-IT" sz="1800" u="none" dirty="0">
                          <a:effectLst/>
                        </a:rPr>
                        <a:t>MISURA</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PROGRAMMA</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Direzione</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Esecuzione</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Contabilizzazione</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Autorizzazione</a:t>
                      </a:r>
                      <a:endParaRPr lang="it-IT" sz="1800" u="none">
                        <a:effectLst/>
                        <a:latin typeface="Calibri"/>
                        <a:ea typeface="Calibri"/>
                        <a:cs typeface="Times New Roman"/>
                      </a:endParaRPr>
                    </a:p>
                  </a:txBody>
                  <a:tcPr marL="44450" marR="44450" marT="0" marB="0" anchor="ctr"/>
                </a:tc>
                <a:extLst>
                  <a:ext uri="{0D108BD9-81ED-4DB2-BD59-A6C34878D82A}">
                    <a16:rowId xmlns:a16="http://schemas.microsoft.com/office/drawing/2014/main" val="10000"/>
                  </a:ext>
                </a:extLst>
              </a:tr>
              <a:tr h="907301">
                <a:tc>
                  <a:txBody>
                    <a:bodyPr/>
                    <a:lstStyle/>
                    <a:p>
                      <a:pPr algn="r">
                        <a:lnSpc>
                          <a:spcPct val="115000"/>
                        </a:lnSpc>
                        <a:spcAft>
                          <a:spcPts val="1000"/>
                        </a:spcAft>
                      </a:pPr>
                      <a:r>
                        <a:rPr lang="it-IT" sz="1800" u="none">
                          <a:effectLst/>
                        </a:rPr>
                        <a:t>1</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dirty="0">
                          <a:effectLst/>
                        </a:rPr>
                        <a:t>1.1</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17.093,57</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1.068,35</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4.807,57</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6.944,26</a:t>
                      </a:r>
                      <a:endParaRPr lang="it-IT" sz="1800" u="none">
                        <a:effectLst/>
                        <a:latin typeface="Calibri"/>
                        <a:ea typeface="Calibri"/>
                        <a:cs typeface="Times New Roman"/>
                      </a:endParaRPr>
                    </a:p>
                  </a:txBody>
                  <a:tcPr marL="44450" marR="44450" marT="0" marB="0" anchor="ctr"/>
                </a:tc>
                <a:extLst>
                  <a:ext uri="{0D108BD9-81ED-4DB2-BD59-A6C34878D82A}">
                    <a16:rowId xmlns:a16="http://schemas.microsoft.com/office/drawing/2014/main" val="10001"/>
                  </a:ext>
                </a:extLst>
              </a:tr>
              <a:tr h="907301">
                <a:tc>
                  <a:txBody>
                    <a:bodyPr/>
                    <a:lstStyle/>
                    <a:p>
                      <a:endParaRPr lang="it-IT" sz="1800" u="none">
                        <a:effectLst/>
                        <a:latin typeface="Calibri"/>
                        <a:cs typeface="Times New Roman"/>
                      </a:endParaRPr>
                    </a:p>
                  </a:txBody>
                  <a:tcPr marL="44450" marR="44450" marT="0" marB="0"/>
                </a:tc>
                <a:tc>
                  <a:txBody>
                    <a:bodyPr/>
                    <a:lstStyle/>
                    <a:p>
                      <a:pPr algn="r">
                        <a:lnSpc>
                          <a:spcPct val="115000"/>
                        </a:lnSpc>
                        <a:spcAft>
                          <a:spcPts val="1000"/>
                        </a:spcAft>
                      </a:pPr>
                      <a:r>
                        <a:rPr lang="it-IT" sz="1800" u="none" dirty="0">
                          <a:effectLst/>
                        </a:rPr>
                        <a:t>1.2</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96.529,11</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6.033,07</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27.148,81</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39.214,95</a:t>
                      </a:r>
                      <a:endParaRPr lang="it-IT" sz="1800" u="none"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2"/>
                  </a:ext>
                </a:extLst>
              </a:tr>
              <a:tr h="907301">
                <a:tc>
                  <a:txBody>
                    <a:bodyPr/>
                    <a:lstStyle/>
                    <a:p>
                      <a:pPr>
                        <a:lnSpc>
                          <a:spcPct val="115000"/>
                        </a:lnSpc>
                        <a:spcAft>
                          <a:spcPts val="1000"/>
                        </a:spcAft>
                      </a:pPr>
                      <a:r>
                        <a:rPr lang="it-IT" sz="1800" u="none">
                          <a:effectLst/>
                        </a:rPr>
                        <a:t> </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a:effectLst/>
                        </a:rPr>
                        <a:t>1.10</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219.650,35</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13.728,15</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61.776,66</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89.232,96</a:t>
                      </a:r>
                      <a:endParaRPr lang="it-IT" sz="1800" u="none"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3"/>
                  </a:ext>
                </a:extLst>
              </a:tr>
              <a:tr h="907301">
                <a:tc>
                  <a:txBody>
                    <a:bodyPr/>
                    <a:lstStyle/>
                    <a:p>
                      <a:pPr algn="r">
                        <a:lnSpc>
                          <a:spcPct val="115000"/>
                        </a:lnSpc>
                        <a:spcAft>
                          <a:spcPts val="1000"/>
                        </a:spcAft>
                      </a:pPr>
                      <a:r>
                        <a:rPr lang="it-IT" sz="1800" u="none">
                          <a:effectLst/>
                        </a:rPr>
                        <a:t>16</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a:effectLst/>
                        </a:rPr>
                        <a:t>16.1</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4.672.784,69</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292.049,04</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1.314.220,69</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1.898.318,78</a:t>
                      </a:r>
                      <a:endParaRPr lang="it-IT" sz="1800" u="none"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24014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042163"/>
            <a:ext cx="88204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 Equilibrio economico-finanziario: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Indicatore da Piano degli indicatori e dei risultati attesi di bilancio</a:t>
            </a:r>
            <a:r>
              <a:rPr kumimoji="0" lang="it-IT" altLang="it-IT"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3.1 - Incidenza spesa personale sulla spesa corrente (Indicatore di equilibrio economico-finanziario)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p:txBody>
      </p:sp>
      <p:graphicFrame>
        <p:nvGraphicFramePr>
          <p:cNvPr id="4" name="Grafico 3"/>
          <p:cNvGraphicFramePr/>
          <p:nvPr>
            <p:extLst>
              <p:ext uri="{D42A27DB-BD31-4B8C-83A1-F6EECF244321}">
                <p14:modId xmlns:p14="http://schemas.microsoft.com/office/powerpoint/2010/main" val="239487189"/>
              </p:ext>
            </p:extLst>
          </p:nvPr>
        </p:nvGraphicFramePr>
        <p:xfrm>
          <a:off x="0" y="263691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2031325"/>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Stanziamenti di competenza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IRAP [</a:t>
            </a:r>
            <a:r>
              <a:rPr lang="it-IT" altLang="it-IT" sz="1200" dirty="0" err="1">
                <a:solidFill>
                  <a:prstClr val="black"/>
                </a:solidFill>
                <a:ea typeface="Calibri" pitchFamily="34" charset="0"/>
                <a:cs typeface="Times New Roman" pitchFamily="18" charset="0"/>
              </a:rPr>
              <a:t>pdc</a:t>
            </a:r>
            <a:r>
              <a:rPr lang="it-IT" altLang="it-IT" sz="1200" dirty="0">
                <a:solidFill>
                  <a:prstClr val="black"/>
                </a:solidFill>
                <a:ea typeface="Calibri" pitchFamily="34" charset="0"/>
                <a:cs typeface="Times New Roman" pitchFamily="18" charset="0"/>
              </a:rPr>
              <a:t> U.1.02.01.01] - FPV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Stanziamenti competenza (Spesa corrente - FCDE corrente - FPV di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(1/4)</a:t>
            </a:r>
            <a:endParaRPr lang="it-IT" sz="2400" dirty="0"/>
          </a:p>
          <a:p>
            <a:endParaRPr lang="it-IT" dirty="0"/>
          </a:p>
        </p:txBody>
      </p:sp>
    </p:spTree>
    <p:extLst>
      <p:ext uri="{BB962C8B-B14F-4D97-AF65-F5344CB8AC3E}">
        <p14:creationId xmlns:p14="http://schemas.microsoft.com/office/powerpoint/2010/main" val="343231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a:xfrm>
            <a:off x="88445" y="-27384"/>
            <a:ext cx="8948051" cy="740627"/>
          </a:xfrm>
        </p:spPr>
        <p:txBody>
          <a:bodyPr/>
          <a:lstStyle/>
          <a:p>
            <a:pPr marL="0" lvl="1" indent="0" algn="ctr">
              <a:buNone/>
            </a:pPr>
            <a:r>
              <a:rPr lang="x-none" b="1" i="1" dirty="0">
                <a:solidFill>
                  <a:srgbClr val="1F497D"/>
                </a:solidFill>
              </a:rPr>
              <a:t>Le erogazioni di risorse effettuati dall’ARCEA in relazione all’attuazione della PAC </a:t>
            </a:r>
            <a:endParaRPr lang="en-US" b="1" i="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3189258386"/>
              </p:ext>
            </p:extLst>
          </p:nvPr>
        </p:nvGraphicFramePr>
        <p:xfrm>
          <a:off x="35496" y="1026424"/>
          <a:ext cx="9036498" cy="1682496"/>
        </p:xfrm>
        <a:graphic>
          <a:graphicData uri="http://schemas.openxmlformats.org/drawingml/2006/table">
            <a:tbl>
              <a:tblPr firstRow="1" bandRow="1">
                <a:tableStyleId>{5C22544A-7EE6-4342-B048-85BDC9FD1C3A}</a:tableStyleId>
              </a:tblPr>
              <a:tblGrid>
                <a:gridCol w="1506083">
                  <a:extLst>
                    <a:ext uri="{9D8B030D-6E8A-4147-A177-3AD203B41FA5}">
                      <a16:colId xmlns:a16="http://schemas.microsoft.com/office/drawing/2014/main" val="20000"/>
                    </a:ext>
                  </a:extLst>
                </a:gridCol>
                <a:gridCol w="1506083">
                  <a:extLst>
                    <a:ext uri="{9D8B030D-6E8A-4147-A177-3AD203B41FA5}">
                      <a16:colId xmlns:a16="http://schemas.microsoft.com/office/drawing/2014/main" val="20001"/>
                    </a:ext>
                  </a:extLst>
                </a:gridCol>
                <a:gridCol w="1506083">
                  <a:extLst>
                    <a:ext uri="{9D8B030D-6E8A-4147-A177-3AD203B41FA5}">
                      <a16:colId xmlns:a16="http://schemas.microsoft.com/office/drawing/2014/main" val="20002"/>
                    </a:ext>
                  </a:extLst>
                </a:gridCol>
                <a:gridCol w="1506083">
                  <a:extLst>
                    <a:ext uri="{9D8B030D-6E8A-4147-A177-3AD203B41FA5}">
                      <a16:colId xmlns:a16="http://schemas.microsoft.com/office/drawing/2014/main" val="20003"/>
                    </a:ext>
                  </a:extLst>
                </a:gridCol>
                <a:gridCol w="1506083">
                  <a:extLst>
                    <a:ext uri="{9D8B030D-6E8A-4147-A177-3AD203B41FA5}">
                      <a16:colId xmlns:a16="http://schemas.microsoft.com/office/drawing/2014/main" val="20004"/>
                    </a:ext>
                  </a:extLst>
                </a:gridCol>
                <a:gridCol w="1506083">
                  <a:extLst>
                    <a:ext uri="{9D8B030D-6E8A-4147-A177-3AD203B41FA5}">
                      <a16:colId xmlns:a16="http://schemas.microsoft.com/office/drawing/2014/main" val="20005"/>
                    </a:ext>
                  </a:extLst>
                </a:gridCol>
              </a:tblGrid>
              <a:tr h="370840">
                <a:tc>
                  <a:txBody>
                    <a:bodyPr/>
                    <a:lstStyle/>
                    <a:p>
                      <a:pPr algn="ctr">
                        <a:lnSpc>
                          <a:spcPct val="115000"/>
                        </a:lnSpc>
                        <a:spcAft>
                          <a:spcPts val="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2018</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2019</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pPr algn="ctr">
                        <a:lnSpc>
                          <a:spcPct val="115000"/>
                        </a:lnSpc>
                        <a:spcAft>
                          <a:spcPts val="0"/>
                        </a:spcAft>
                      </a:pPr>
                      <a:r>
                        <a:rPr lang="it-IT" sz="1600" dirty="0">
                          <a:effectLst/>
                          <a:latin typeface="Times New Roman"/>
                          <a:ea typeface="Calibri"/>
                          <a:cs typeface="Times New Roman"/>
                        </a:rPr>
                        <a:t>FEAGA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(Domanda Unica)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“A”</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230.400.442,50</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242.839.846,27</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223.984.472,97</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€ 206.305.949,06</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dirty="0">
                          <a:effectLst/>
                          <a:latin typeface="Times New Roman"/>
                          <a:ea typeface="Calibri"/>
                          <a:cs typeface="Times New Roman"/>
                        </a:rPr>
                        <a:t>€ </a:t>
                      </a:r>
                      <a:endParaRPr lang="it-IT"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112.181.130,89</a:t>
                      </a:r>
                      <a:endParaRPr lang="it-IT"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(PARZIALE)</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1456099600"/>
              </p:ext>
            </p:extLst>
          </p:nvPr>
        </p:nvGraphicFramePr>
        <p:xfrm>
          <a:off x="35496" y="2768448"/>
          <a:ext cx="9036498" cy="2460752"/>
        </p:xfrm>
        <a:graphic>
          <a:graphicData uri="http://schemas.openxmlformats.org/drawingml/2006/table">
            <a:tbl>
              <a:tblPr firstRow="1" bandRow="1">
                <a:tableStyleId>{5C22544A-7EE6-4342-B048-85BDC9FD1C3A}</a:tableStyleId>
              </a:tblPr>
              <a:tblGrid>
                <a:gridCol w="1506083">
                  <a:extLst>
                    <a:ext uri="{9D8B030D-6E8A-4147-A177-3AD203B41FA5}">
                      <a16:colId xmlns:a16="http://schemas.microsoft.com/office/drawing/2014/main" val="20000"/>
                    </a:ext>
                  </a:extLst>
                </a:gridCol>
                <a:gridCol w="1506083">
                  <a:extLst>
                    <a:ext uri="{9D8B030D-6E8A-4147-A177-3AD203B41FA5}">
                      <a16:colId xmlns:a16="http://schemas.microsoft.com/office/drawing/2014/main" val="20001"/>
                    </a:ext>
                  </a:extLst>
                </a:gridCol>
                <a:gridCol w="1506083">
                  <a:extLst>
                    <a:ext uri="{9D8B030D-6E8A-4147-A177-3AD203B41FA5}">
                      <a16:colId xmlns:a16="http://schemas.microsoft.com/office/drawing/2014/main" val="20002"/>
                    </a:ext>
                  </a:extLst>
                </a:gridCol>
                <a:gridCol w="1506083">
                  <a:extLst>
                    <a:ext uri="{9D8B030D-6E8A-4147-A177-3AD203B41FA5}">
                      <a16:colId xmlns:a16="http://schemas.microsoft.com/office/drawing/2014/main" val="20003"/>
                    </a:ext>
                  </a:extLst>
                </a:gridCol>
                <a:gridCol w="1506083">
                  <a:extLst>
                    <a:ext uri="{9D8B030D-6E8A-4147-A177-3AD203B41FA5}">
                      <a16:colId xmlns:a16="http://schemas.microsoft.com/office/drawing/2014/main" val="20004"/>
                    </a:ext>
                  </a:extLst>
                </a:gridCol>
                <a:gridCol w="1506083">
                  <a:extLst>
                    <a:ext uri="{9D8B030D-6E8A-4147-A177-3AD203B41FA5}">
                      <a16:colId xmlns:a16="http://schemas.microsoft.com/office/drawing/2014/main" val="20005"/>
                    </a:ext>
                  </a:extLst>
                </a:gridCol>
              </a:tblGrid>
              <a:tr h="370840">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2018</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2019</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pPr algn="ctr">
                        <a:lnSpc>
                          <a:spcPct val="115000"/>
                        </a:lnSpc>
                        <a:spcAft>
                          <a:spcPts val="0"/>
                        </a:spcAft>
                      </a:pPr>
                      <a:r>
                        <a:rPr lang="it-IT" sz="1600" dirty="0">
                          <a:effectLst/>
                          <a:latin typeface="Times New Roman"/>
                          <a:ea typeface="Calibri"/>
                          <a:cs typeface="Times New Roman"/>
                        </a:rPr>
                        <a:t>FEASR</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(Sviluppo Rurale)</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“B”</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197.018.539,14</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81.012.333,48</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119.600.890,48</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 </a:t>
                      </a:r>
                      <a:endParaRPr lang="it-IT"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190.124.779,51</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dirty="0">
                          <a:effectLst/>
                          <a:latin typeface="Times New Roman"/>
                          <a:ea typeface="Calibri"/>
                          <a:cs typeface="Times New Roman"/>
                        </a:rPr>
                        <a:t>€ </a:t>
                      </a:r>
                      <a:endParaRPr lang="it-IT"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154.855.869,38</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35688">
                <a:tc>
                  <a:txBody>
                    <a:bodyPr/>
                    <a:lstStyle/>
                    <a:p>
                      <a:pPr algn="ctr">
                        <a:lnSpc>
                          <a:spcPct val="115000"/>
                        </a:lnSpc>
                        <a:spcAft>
                          <a:spcPts val="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ctr">
                        <a:lnSpc>
                          <a:spcPct val="115000"/>
                        </a:lnSpc>
                        <a:spcAft>
                          <a:spcPts val="1000"/>
                        </a:spcAft>
                      </a:pPr>
                      <a:r>
                        <a:rPr lang="it-IT" sz="1600" b="1">
                          <a:effectLst/>
                          <a:latin typeface="Times New Roman"/>
                          <a:ea typeface="Calibri"/>
                          <a:cs typeface="Times New Roman"/>
                        </a:rPr>
                        <a:t>TOTALE</a:t>
                      </a:r>
                      <a:endParaRPr lang="en-US"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(“A” + “B”)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a:t>
                      </a:r>
                      <a:endParaRPr lang="it-IT" sz="1600">
                        <a:effectLst/>
                        <a:latin typeface="Calibri"/>
                        <a:ea typeface="Calibri"/>
                        <a:cs typeface="Times New Roman"/>
                      </a:endParaRPr>
                    </a:p>
                    <a:p>
                      <a:pPr algn="ctr">
                        <a:lnSpc>
                          <a:spcPct val="115000"/>
                        </a:lnSpc>
                        <a:spcAft>
                          <a:spcPts val="0"/>
                        </a:spcAft>
                      </a:pPr>
                      <a:r>
                        <a:rPr lang="it-IT" sz="1600" b="1">
                          <a:effectLst/>
                          <a:latin typeface="Times New Roman"/>
                          <a:ea typeface="Calibri"/>
                          <a:cs typeface="Times New Roman"/>
                        </a:rPr>
                        <a:t>301.770.056,97</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a:t>
                      </a:r>
                      <a:endParaRPr lang="it-IT" sz="1600">
                        <a:effectLst/>
                        <a:latin typeface="Calibri"/>
                        <a:ea typeface="Calibri"/>
                        <a:cs typeface="Times New Roman"/>
                      </a:endParaRPr>
                    </a:p>
                    <a:p>
                      <a:pPr algn="ctr">
                        <a:lnSpc>
                          <a:spcPct val="115000"/>
                        </a:lnSpc>
                        <a:spcAft>
                          <a:spcPts val="0"/>
                        </a:spcAft>
                      </a:pPr>
                      <a:r>
                        <a:rPr lang="it-IT" sz="1600" b="1">
                          <a:effectLst/>
                          <a:latin typeface="Times New Roman"/>
                          <a:ea typeface="Calibri"/>
                          <a:cs typeface="Times New Roman"/>
                        </a:rPr>
                        <a:t>212.049.714,23</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solidFill>
                            <a:srgbClr val="000000"/>
                          </a:solidFill>
                          <a:effectLst/>
                          <a:latin typeface="Times New Roman"/>
                          <a:ea typeface="Times New Roman"/>
                          <a:cs typeface="Times New Roman"/>
                        </a:rPr>
                        <a:t>€</a:t>
                      </a:r>
                      <a:endParaRPr lang="it-IT" sz="1600">
                        <a:effectLst/>
                        <a:latin typeface="Calibri"/>
                        <a:ea typeface="Calibri"/>
                        <a:cs typeface="Times New Roman"/>
                      </a:endParaRPr>
                    </a:p>
                    <a:p>
                      <a:pPr algn="ctr">
                        <a:lnSpc>
                          <a:spcPct val="115000"/>
                        </a:lnSpc>
                        <a:spcAft>
                          <a:spcPts val="0"/>
                        </a:spcAft>
                      </a:pPr>
                      <a:r>
                        <a:rPr lang="it-IT" sz="1600" b="1">
                          <a:solidFill>
                            <a:srgbClr val="000000"/>
                          </a:solidFill>
                          <a:effectLst/>
                          <a:latin typeface="Times New Roman"/>
                          <a:ea typeface="Times New Roman"/>
                          <a:cs typeface="Times New Roman"/>
                        </a:rPr>
                        <a:t>343.585.363,45</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solidFill>
                            <a:srgbClr val="000000"/>
                          </a:solidFill>
                          <a:effectLst/>
                          <a:latin typeface="Times New Roman"/>
                          <a:ea typeface="Times New Roman"/>
                          <a:cs typeface="Times New Roman"/>
                        </a:rPr>
                        <a:t>€ 396.430.728,57</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267.037.000,27</a:t>
                      </a:r>
                      <a:endParaRPr lang="it-IT" sz="1600" dirty="0">
                        <a:effectLst/>
                        <a:latin typeface="Calibri"/>
                        <a:ea typeface="Calibri"/>
                        <a:cs typeface="Times New Roman"/>
                      </a:endParaRPr>
                    </a:p>
                    <a:p>
                      <a:pPr algn="ctr">
                        <a:lnSpc>
                          <a:spcPct val="115000"/>
                        </a:lnSpc>
                        <a:spcAft>
                          <a:spcPts val="0"/>
                        </a:spcAft>
                      </a:pPr>
                      <a:r>
                        <a:rPr lang="it-IT" sz="1600" b="1" dirty="0">
                          <a:effectLst/>
                          <a:latin typeface="Times New Roman"/>
                          <a:ea typeface="Calibri"/>
                          <a:cs typeface="Times New Roman"/>
                        </a:rPr>
                        <a:t>(PARZIALE)</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59078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Entrate</a:t>
            </a:r>
            <a:endPar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2.1 - Indicatore di realizzazione delle previsioni di competenza concernenti le entrate correnti </a:t>
            </a:r>
            <a:endParaRPr kumimoji="0" lang="it-IT" altLang="it-IT" sz="120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1292662"/>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Media accertamenti primi tre titoli di entrata nei tre esercizi precedenti / Stanziamenti di competenza dei primi tre titoli delle "Entrate correnti"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(2/4)</a:t>
            </a:r>
            <a:endParaRPr lang="it-IT" sz="2400" dirty="0"/>
          </a:p>
          <a:p>
            <a:endParaRPr lang="it-IT" dirty="0"/>
          </a:p>
        </p:txBody>
      </p:sp>
      <p:graphicFrame>
        <p:nvGraphicFramePr>
          <p:cNvPr id="9" name="Grafico 8"/>
          <p:cNvGraphicFramePr/>
          <p:nvPr>
            <p:extLst>
              <p:ext uri="{D42A27DB-BD31-4B8C-83A1-F6EECF244321}">
                <p14:modId xmlns:p14="http://schemas.microsoft.com/office/powerpoint/2010/main" val="1564294696"/>
              </p:ext>
            </p:extLst>
          </p:nvPr>
        </p:nvGraphicFramePr>
        <p:xfrm>
          <a:off x="323528" y="2324650"/>
          <a:ext cx="4572000" cy="277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8307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Rapporto spese/costi</a:t>
            </a:r>
            <a:endPar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1.1 - Incidenza spese rigide (disavanzo, personale e debito) su entrate correnti </a:t>
            </a:r>
            <a:endParaRPr kumimoji="0" lang="it-IT" altLang="it-IT" sz="120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2031325"/>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[Disavanzo iscritto in spesa + Stanziamenti competenza (</a:t>
            </a:r>
            <a:r>
              <a:rPr lang="it-IT" altLang="it-IT" sz="1200" dirty="0" err="1">
                <a:solidFill>
                  <a:prstClr val="black"/>
                </a:solidFill>
                <a:ea typeface="Calibri" pitchFamily="34" charset="0"/>
                <a:cs typeface="Times New Roman" pitchFamily="18" charset="0"/>
              </a:rPr>
              <a:t>Macroaggregati</a:t>
            </a:r>
            <a:r>
              <a:rPr lang="it-IT" altLang="it-IT" sz="1200" dirty="0">
                <a:solidFill>
                  <a:prstClr val="black"/>
                </a:solidFill>
                <a:ea typeface="Calibri" pitchFamily="34" charset="0"/>
                <a:cs typeface="Times New Roman" pitchFamily="18" charset="0"/>
              </a:rPr>
              <a:t> 1.1 "Redditi di lavoro dipendente" + 1.7 "Interessi passivi" + Titolo 4 "Rimborso prestiti" + "IRAP" [</a:t>
            </a:r>
            <a:r>
              <a:rPr lang="it-IT" altLang="it-IT" sz="1200" dirty="0" err="1">
                <a:solidFill>
                  <a:prstClr val="black"/>
                </a:solidFill>
                <a:ea typeface="Calibri" pitchFamily="34" charset="0"/>
                <a:cs typeface="Times New Roman" pitchFamily="18" charset="0"/>
              </a:rPr>
              <a:t>pdc</a:t>
            </a:r>
            <a:r>
              <a:rPr lang="it-IT" altLang="it-IT" sz="1200" dirty="0">
                <a:solidFill>
                  <a:prstClr val="black"/>
                </a:solidFill>
                <a:ea typeface="Calibri" pitchFamily="34" charset="0"/>
                <a:cs typeface="Times New Roman" pitchFamily="18" charset="0"/>
              </a:rPr>
              <a:t> U.1.02.01.01] - FPV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(Stanziamenti di competenza dei primi tre titoli delle Entrate)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(2/4)</a:t>
            </a:r>
            <a:endParaRPr lang="it-IT" sz="2400" dirty="0"/>
          </a:p>
          <a:p>
            <a:endParaRPr lang="it-IT" dirty="0"/>
          </a:p>
        </p:txBody>
      </p:sp>
      <p:graphicFrame>
        <p:nvGraphicFramePr>
          <p:cNvPr id="10" name="Grafico 9"/>
          <p:cNvGraphicFramePr/>
          <p:nvPr>
            <p:extLst>
              <p:ext uri="{D42A27DB-BD31-4B8C-83A1-F6EECF244321}">
                <p14:modId xmlns:p14="http://schemas.microsoft.com/office/powerpoint/2010/main" val="4110777254"/>
              </p:ext>
            </p:extLst>
          </p:nvPr>
        </p:nvGraphicFramePr>
        <p:xfrm>
          <a:off x="251520" y="2324650"/>
          <a:ext cx="4572000" cy="277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165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patrimonio, indebitamento</a:t>
            </a:r>
            <a:endPar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6.1 - Indicatore di smaltimento debiti commerciali Stanziamento di cassa </a:t>
            </a:r>
            <a:endParaRPr kumimoji="0" lang="it-IT" altLang="it-IT" sz="120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1661993"/>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sz="1200" dirty="0"/>
              <a:t>(</a:t>
            </a:r>
            <a:r>
              <a:rPr lang="it-IT" sz="1200" dirty="0" err="1"/>
              <a:t>Macroaggregati</a:t>
            </a:r>
            <a:r>
              <a:rPr lang="it-IT" sz="1200" dirty="0"/>
              <a:t> 1.3 "Acquisto di beni e servizi" + 2.2 "Investimenti fissi lordi e acquisto di terreni") / stanziamenti di competenza e residui al netto dei relativi FPV (</a:t>
            </a:r>
            <a:r>
              <a:rPr lang="it-IT" sz="1200" dirty="0" err="1"/>
              <a:t>Macroaggregati</a:t>
            </a:r>
            <a:r>
              <a:rPr lang="it-IT" sz="1200" dirty="0"/>
              <a:t> 1.3 "Acquisto di beni e servizi" + 2.2 "Investimenti fissi lordi e acquisto di terreni") - i relativi FPV</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(2/4)</a:t>
            </a:r>
            <a:endParaRPr lang="it-IT" sz="2400" dirty="0"/>
          </a:p>
          <a:p>
            <a:endParaRPr lang="it-IT" dirty="0"/>
          </a:p>
        </p:txBody>
      </p:sp>
      <p:graphicFrame>
        <p:nvGraphicFramePr>
          <p:cNvPr id="9" name="Grafico 8"/>
          <p:cNvGraphicFramePr/>
          <p:nvPr>
            <p:extLst>
              <p:ext uri="{D42A27DB-BD31-4B8C-83A1-F6EECF244321}">
                <p14:modId xmlns:p14="http://schemas.microsoft.com/office/powerpoint/2010/main" val="774221742"/>
              </p:ext>
            </p:extLst>
          </p:nvPr>
        </p:nvGraphicFramePr>
        <p:xfrm>
          <a:off x="467544" y="231891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59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76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a:solidFill>
                  <a:srgbClr val="1F497D"/>
                </a:solidFill>
              </a:rPr>
              <a:t>La Struttura Organizzativa</a:t>
            </a:r>
            <a:endParaRPr lang="it-IT" dirty="0">
              <a:solidFill>
                <a:srgbClr val="1F497D"/>
              </a:solidFill>
            </a:endParaRP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601579" cy="4392488"/>
          </a:xfrm>
          <a:prstGeom prst="rect">
            <a:avLst/>
          </a:prstGeom>
          <a:noFill/>
          <a:ln>
            <a:noFill/>
          </a:ln>
        </p:spPr>
      </p:pic>
    </p:spTree>
    <p:extLst>
      <p:ext uri="{BB962C8B-B14F-4D97-AF65-F5344CB8AC3E}">
        <p14:creationId xmlns:p14="http://schemas.microsoft.com/office/powerpoint/2010/main" val="240368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p:txBody>
          <a:bodyPr/>
          <a:lstStyle/>
          <a:p>
            <a:endParaRPr lang="it-IT"/>
          </a:p>
        </p:txBody>
      </p:sp>
      <p:sp>
        <p:nvSpPr>
          <p:cNvPr id="11" name="Segnaposto contenuto 10"/>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17/01/21</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8</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536476896"/>
              </p:ext>
            </p:extLst>
          </p:nvPr>
        </p:nvGraphicFramePr>
        <p:xfrm>
          <a:off x="36512" y="-27383"/>
          <a:ext cx="9144000" cy="5303185"/>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296503">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Forza</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Forte propensione verso la Sicurezza delle Informazioni</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88951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Alta specializzazione in materia di controlli in agricoltura, confermata dalla decisione della Giunta regionale di affidare, a partire dal 2016, all'ARCEA nuove competenze in materia di assegnazione del carburante agricolo a regime fiscale agevolato.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Riconoscimento da parte del MIPAAF e della Commissione Europea ed applicazione di procedure codificate che consentono l’erogazione dei fondi in agricoltura in tempi certi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flessibile e personale adeguatamente formato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Sistema Informativo dedicato ed altamente performante</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Elevato grado di sicurezza nella gestione dei flussi informativi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Controllo interno fortemente orientato alla prevenzione ed alla gestione del rischio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Attività di controllo sugli enti delegati e sui beneficiari finalizzata alla prevenzione ed alla repressione di comportamenti illeciti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88951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Radicamento sul territorio e punto di riferimento per i beneficiari e per le altre istituzioni che a vario titolo operano nel settore dell’attuazione della PAC nella Regione Calabria</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6764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17/01/21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9</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19364243"/>
              </p:ext>
            </p:extLst>
          </p:nvPr>
        </p:nvGraphicFramePr>
        <p:xfrm>
          <a:off x="0" y="3339"/>
          <a:ext cx="9144000" cy="517007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38025">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debolezza</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Mancato allineamento tra le competenze provenienti dai Regolamenti Comunitari e dalla normativa regionale  e la dotazione in termini di risorse umane e finanziarie dell'Agenzia. </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Indeterminatezza monetaria e temporale delle risorse trasferite dalla Regione all’ARCEA e conseguente impossibilità di pianificazione ex ante delle attività</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13668">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ad attuare talune politiche organizzative (ad esempio in merito al controllo degli accessi ed alla ricezione del pubblico presso i propri uffici) per via dell’utilizzo di strutture regionali</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954596">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 programmare investimenti nel breve-medio periodo in formazione, attività di controllo e acquisto di beni strumentali a causa della presenza di vincoli finanziari che impongono drastiche riduzioni lineari di spesa</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08444">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sia al funzionamento che all’attività di Organismo Pagatore dell’Agenzia</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5366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a causa di carenza di personale</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91266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incompleta nei termini approvati dalla Giunta Regionale e richiesti dal MIPAAF e dalla Commissione Europea, a causa della sussistenza di vincoli finanziari e normativi in materia di reclutamento del personale</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28774048"/>
      </p:ext>
    </p:extLst>
  </p:cSld>
  <p:clrMapOvr>
    <a:masterClrMapping/>
  </p:clrMapOvr>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33911</TotalTime>
  <Words>5055</Words>
  <Application>Microsoft Macintosh PowerPoint</Application>
  <PresentationFormat>On-screen Show (4:3)</PresentationFormat>
  <Paragraphs>854</Paragraphs>
  <Slides>63</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63</vt:i4>
      </vt:variant>
    </vt:vector>
  </HeadingPairs>
  <TitlesOfParts>
    <vt:vector size="71" baseType="lpstr">
      <vt:lpstr>Arial</vt:lpstr>
      <vt:lpstr>Avenir Next Condensed Demi Bold</vt:lpstr>
      <vt:lpstr>Calibri</vt:lpstr>
      <vt:lpstr>Times New Roman</vt:lpstr>
      <vt:lpstr>T&amp;S_TemplatePresentazione</vt:lpstr>
      <vt:lpstr>2_Personalizza struttura</vt:lpstr>
      <vt:lpstr>Personalizza struttura</vt:lpstr>
      <vt:lpstr>1_Personalizza struttura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 </vt:lpstr>
      <vt:lpstr>RISULTATI DELLA LOTTA ALLE FRODI E STATO DEI RECUPERI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Suddivisione dei costi per Centro di Costo e Natura: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402</cp:revision>
  <dcterms:created xsi:type="dcterms:W3CDTF">2009-08-23T13:52:04Z</dcterms:created>
  <dcterms:modified xsi:type="dcterms:W3CDTF">2021-01-17T13:40:52Z</dcterms:modified>
</cp:coreProperties>
</file>